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1" r:id="rId2"/>
  </p:sldMasterIdLst>
  <p:notesMasterIdLst>
    <p:notesMasterId r:id="rId92"/>
  </p:notesMasterIdLst>
  <p:sldIdLst>
    <p:sldId id="256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84" r:id="rId26"/>
    <p:sldId id="385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66" r:id="rId74"/>
    <p:sldId id="381" r:id="rId75"/>
    <p:sldId id="368" r:id="rId76"/>
    <p:sldId id="367" r:id="rId77"/>
    <p:sldId id="369" r:id="rId78"/>
    <p:sldId id="370" r:id="rId79"/>
    <p:sldId id="382" r:id="rId80"/>
    <p:sldId id="371" r:id="rId81"/>
    <p:sldId id="372" r:id="rId82"/>
    <p:sldId id="373" r:id="rId83"/>
    <p:sldId id="374" r:id="rId84"/>
    <p:sldId id="375" r:id="rId85"/>
    <p:sldId id="376" r:id="rId86"/>
    <p:sldId id="377" r:id="rId87"/>
    <p:sldId id="378" r:id="rId88"/>
    <p:sldId id="379" r:id="rId89"/>
    <p:sldId id="380" r:id="rId90"/>
    <p:sldId id="294" r:id="rId9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90EBACD-5503-415A-9E3C-B233251DEEF5}">
          <p14:sldIdLst>
            <p14:sldId id="256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84"/>
            <p14:sldId id="385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81"/>
            <p14:sldId id="368"/>
            <p14:sldId id="367"/>
            <p14:sldId id="369"/>
            <p14:sldId id="370"/>
            <p14:sldId id="382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294"/>
          </p14:sldIdLst>
        </p14:section>
        <p14:section name="Раздел без заголовка" id="{1A1B3FC2-7121-4928-9241-2F401DACE60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ente" initials="" lastIdx="1" clrIdx="0"/>
  <p:cmAuthor id="1" name="Yuliya Kireeva" initials="YK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0C9"/>
    <a:srgbClr val="468EC9"/>
    <a:srgbClr val="66FF99"/>
    <a:srgbClr val="0000CC"/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377" autoAdjust="0"/>
  </p:normalViewPr>
  <p:slideViewPr>
    <p:cSldViewPr>
      <p:cViewPr varScale="1">
        <p:scale>
          <a:sx n="103" d="100"/>
          <a:sy n="103" d="100"/>
        </p:scale>
        <p:origin x="183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20.11.2018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75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Ref: M. </a:t>
            </a:r>
            <a:r>
              <a:rPr lang="en-US" dirty="0" err="1" smtClean="0"/>
              <a:t>Domínguez</a:t>
            </a:r>
            <a:r>
              <a:rPr lang="en-US" dirty="0" smtClean="0"/>
              <a:t>-Morales, A. Jiménez-</a:t>
            </a:r>
            <a:r>
              <a:rPr lang="en-US" dirty="0" err="1" smtClean="0"/>
              <a:t>Fernández</a:t>
            </a:r>
            <a:r>
              <a:rPr lang="en-US" dirty="0" smtClean="0"/>
              <a:t>, R. Paz-Vicente, A. Linares-</a:t>
            </a:r>
            <a:r>
              <a:rPr lang="en-US" dirty="0" err="1" smtClean="0"/>
              <a:t>Barranco</a:t>
            </a:r>
            <a:r>
              <a:rPr lang="en-US" dirty="0" smtClean="0"/>
              <a:t> and G. Jiménez-Moreno (2012). Stereo Matching: From the Basis to </a:t>
            </a:r>
            <a:r>
              <a:rPr lang="en-US" dirty="0" err="1" smtClean="0"/>
              <a:t>Neuromorphic</a:t>
            </a:r>
            <a:r>
              <a:rPr lang="en-US" dirty="0" smtClean="0"/>
              <a:t> Engineering, Current Advancements in Stereo Vision, Dr. </a:t>
            </a:r>
            <a:r>
              <a:rPr lang="en-US" dirty="0" err="1" smtClean="0"/>
              <a:t>Asim</a:t>
            </a:r>
            <a:r>
              <a:rPr lang="en-US" dirty="0" smtClean="0"/>
              <a:t> Bhatti (Ed.), ISBN: 978-953-51-0660-9, </a:t>
            </a:r>
            <a:r>
              <a:rPr lang="en-US" dirty="0" err="1" smtClean="0"/>
              <a:t>InTech</a:t>
            </a:r>
            <a:r>
              <a:rPr lang="en-US" dirty="0" smtClean="0"/>
              <a:t>, DOI: 10.5772/45901. Available from: http://www.intechopen.com/books/current-advancements-in-stereo-vision/stereo-matching-from-the-basis-to-neuromorphic-engineering</a:t>
            </a:r>
          </a:p>
          <a:p>
            <a:r>
              <a:rPr lang="en-US" dirty="0" smtClean="0"/>
              <a:t>url: http://www.intechopen.com/books/current-advancements-in-stereo-vision/stereo-matching-from-the-basis-to-neuromorphic-engineering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of stereo vision algorithms and their suitability for resource-limited systems,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Lazaros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Nalpantidis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Georgios C.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Sirakoulis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Antonios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Gasteratos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Journal of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Optomechatronics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Vol. 2, No. 4. (2008), pp. 435-462  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ACC47-478F-4695-A437-61359A13CE4F}" type="slidenum">
              <a:rPr lang="ru-RU" smtClean="0">
                <a:solidFill>
                  <a:prstClr val="black"/>
                </a:solidFill>
              </a:rPr>
              <a:pPr/>
              <a:t>27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949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ACC47-478F-4695-A437-61359A13CE4F}" type="slidenum">
              <a:rPr lang="ru-RU" smtClean="0">
                <a:solidFill>
                  <a:prstClr val="black"/>
                </a:solidFill>
              </a:rPr>
              <a:pPr/>
              <a:t>28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26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ACC47-478F-4695-A437-61359A13CE4F}" type="slidenum">
              <a:rPr lang="ru-RU" smtClean="0">
                <a:solidFill>
                  <a:prstClr val="black"/>
                </a:solidFill>
              </a:rPr>
              <a:pPr/>
              <a:t>29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26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http://www.sculptclub.com/2013/07/ten-24-is-currently-offering-3d-scans-ready-to-go/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ACC47-478F-4695-A437-61359A13CE4F}" type="slidenum">
              <a:rPr lang="ru-RU" smtClean="0">
                <a:solidFill>
                  <a:prstClr val="black"/>
                </a:solidFill>
              </a:rPr>
              <a:pPr/>
              <a:t>31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44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http://hi-news.ru/gadgets/dopolnennaya-realnost-prishla-v-pozdravitelnye-otkrytki.html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ACC47-478F-4695-A437-61359A13CE4F}" type="slidenum">
              <a:rPr lang="ru-RU" smtClean="0">
                <a:solidFill>
                  <a:prstClr val="black"/>
                </a:solidFill>
              </a:rPr>
              <a:pPr/>
              <a:t>38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435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http://www.youtube.com/watch?v=KGSa73fPCQA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largest building Augmented Reality (AR) Brazil 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Vitória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/ES</a:t>
            </a:r>
          </a:p>
          <a:p>
            <a:endParaRPr lang="ru-RU" dirty="0" smtClean="0"/>
          </a:p>
          <a:p>
            <a:r>
              <a:rPr lang="en-US" dirty="0" smtClean="0"/>
              <a:t>http://www.scielo.org.co/scielo.php?pid=S0120-56332011000100002&amp;script=sci_arttext</a:t>
            </a:r>
          </a:p>
          <a:p>
            <a:r>
              <a:rPr lang="en-US" dirty="0" smtClean="0"/>
              <a:t>AR in medicine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39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77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http://www.youtube.com/watch?v=iEzIgc1GJjU</a:t>
            </a:r>
            <a:endParaRPr lang="ru-RU" dirty="0" smtClean="0"/>
          </a:p>
          <a:p>
            <a:endParaRPr lang="en-US" dirty="0" smtClean="0"/>
          </a:p>
          <a:p>
            <a:endParaRPr lang="ru-RU" dirty="0" smtClean="0"/>
          </a:p>
          <a:p>
            <a:r>
              <a:rPr lang="en-US" dirty="0" smtClean="0"/>
              <a:t>http://www.scielo.org.co/scielo.php?pid=S0120-56332011000100002&amp;script=sci_arttext</a:t>
            </a:r>
          </a:p>
          <a:p>
            <a:r>
              <a:rPr lang="en-US" dirty="0" smtClean="0"/>
              <a:t>AR in medicine</a:t>
            </a:r>
            <a:endParaRPr lang="ru-RU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GooglePlay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Poker Odds Camera Calculator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40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94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Ref: Bhat P.,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Zitnick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Snavely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Agarwala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Agrawala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Curless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B., Cohen M., Kang S.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Photographs to Enhance Videos of a Static Scene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Eurographics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Symposium on Rendering (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EGSR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Photographs to Enhance Videos of a Static Scene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url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 smtClean="0"/>
              <a:t>http://grail.cs.washington.edu/projects/videoenhancement/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ACC47-478F-4695-A437-61359A13CE4F}" type="slidenum">
              <a:rPr lang="ru-RU" smtClean="0">
                <a:solidFill>
                  <a:prstClr val="black"/>
                </a:solidFill>
              </a:rPr>
              <a:pPr/>
              <a:t>41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534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Abby Fine Reader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iPad Gets Handwriting to Text OCR Thanks to the 7Notes HD App</a:t>
            </a:r>
            <a:r>
              <a:rPr lang="en-US" baseline="0" dirty="0" smtClean="0"/>
              <a:t> </a:t>
            </a:r>
            <a:r>
              <a:rPr lang="en-US" dirty="0" smtClean="0"/>
              <a:t>http://www.examiner.com/review/ipad-gets-handwriting-to-text-ocr-thanks-to-the-7notes-hd-app</a:t>
            </a:r>
          </a:p>
          <a:p>
            <a:r>
              <a:rPr lang="en-US" dirty="0" err="1" smtClean="0"/>
              <a:t>JMathNotes</a:t>
            </a:r>
            <a:r>
              <a:rPr lang="en-US" dirty="0" smtClean="0"/>
              <a:t> http://userpage.fu-berlin.de/~tapia/?page_id=269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43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64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ACC47-478F-4695-A437-61359A13CE4F}" type="slidenum">
              <a:rPr lang="ru-RU" smtClean="0">
                <a:solidFill>
                  <a:prstClr val="black"/>
                </a:solidFill>
              </a:rPr>
              <a:pPr/>
              <a:t>48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2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13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62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ACC47-478F-4695-A437-61359A13CE4F}" type="slidenum">
              <a:rPr lang="ru-RU" smtClean="0">
                <a:solidFill>
                  <a:prstClr val="black"/>
                </a:solidFill>
              </a:rPr>
              <a:pPr/>
              <a:t>60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87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https://habr.com/company/singularis/blog/421187/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6101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https://www.learnopencv.com/deep-learning-based-human-pose-estimation-using-opencv-cpp-python</a:t>
            </a:r>
            <a:r>
              <a:rPr lang="en-US" dirty="0" smtClean="0"/>
              <a:t>/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80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http://artscommon.net/inceptionism-neural-network-deep-dream-art/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ACC47-478F-4695-A437-61359A13CE4F}" type="slidenum">
              <a:rPr lang="ru-RU" smtClean="0">
                <a:solidFill>
                  <a:prstClr val="black"/>
                </a:solidFill>
              </a:rPr>
              <a:pPr/>
              <a:t>80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927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http://www.cs.toronto.edu/~rkiros/adv_L.html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85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63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59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‍‍ '​‍s image sensor array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14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5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Машинное зрение – относительно</a:t>
            </a:r>
            <a:r>
              <a:rPr lang="ru-RU" baseline="0" dirty="0" smtClean="0"/>
              <a:t> самостоятельная часть сферы компьютерного зрения.</a:t>
            </a:r>
          </a:p>
          <a:p>
            <a:r>
              <a:rPr lang="ru-RU" baseline="0" dirty="0" smtClean="0"/>
              <a:t>Отличительной особенностью машинного зрения является непосредственное использование извлеченных данных для управления технологическими процессами.</a:t>
            </a:r>
          </a:p>
          <a:p>
            <a:r>
              <a:rPr lang="ru-RU" baseline="0" dirty="0" smtClean="0"/>
              <a:t>Примерами типичных задач машинного зрения могут служить контроль уровня наполнения жидкостей, контроль правильность сборки, определение положения деталей на конвейере, измерение деталей, чтение различных кодов и текста.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17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376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18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41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Abandoned luggage detection using a finite state automaton in surveillance video http://opticalengineering.spiedigitallibrary.org/article.aspx?articleid=1096279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Auto-Number - license plate recognition system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ELVEES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http://www.made-in-zelenograd.com/products/auto-number/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3. Image from “Detection of Regular Objects in </a:t>
            </a:r>
            <a:r>
              <a:rPr lang="en-US" dirty="0" err="1" smtClean="0"/>
              <a:t>Baggages</a:t>
            </a:r>
            <a:r>
              <a:rPr lang="en-US" dirty="0" smtClean="0"/>
              <a:t> Using Multiple X-ray Views” by Domingo </a:t>
            </a:r>
            <a:r>
              <a:rPr lang="en-US" dirty="0" err="1" smtClean="0"/>
              <a:t>Mery</a:t>
            </a:r>
            <a:r>
              <a:rPr lang="en-US" dirty="0" smtClean="0"/>
              <a:t> et</a:t>
            </a:r>
            <a:r>
              <a:rPr lang="en-US" baseline="0" dirty="0" smtClean="0"/>
              <a:t> al. http://www.researchgate.net/publication/272274274_Detection_of_regular_objects_in_baggage_using_multiple_X-ray_views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19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74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NEC's NeoFace® Face Recognition Suite, http://www.nec.com/en/global/solutions/safety/face_recognition/PDF/Face_Recognition_NeoFace_Watch_Brochure.pdf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20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24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https://findface.ru/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21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74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http://www.sstgroup.co.uk/solutions/video-analytics/people-counting/retail/</a:t>
            </a:r>
          </a:p>
          <a:p>
            <a:r>
              <a:rPr lang="en-US" dirty="0" smtClean="0"/>
              <a:t>http://www.nytimes.com/2013/07/15/business/attention-shopper-stores-are-tracking-your-cell.html?_r=0</a:t>
            </a:r>
          </a:p>
          <a:p>
            <a:r>
              <a:rPr lang="en-US" dirty="0" smtClean="0"/>
              <a:t>http://www.fastcompany.com/3015060/heres-what-brick-and-mortar-stores-see-when-they-track-you/12</a:t>
            </a:r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>
                <a:solidFill>
                  <a:prstClr val="black"/>
                </a:solidFill>
              </a:rPr>
              <a:pPr/>
              <a:t>22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65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9144000" cy="2071702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500198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0"/>
            <a:ext cx="5728688" cy="496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4"/>
            <a:ext cx="2357454" cy="49688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2" y="2170952"/>
            <a:ext cx="5897822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19-24 ноября, Вогоград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roboschool,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4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5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9144000" cy="2071702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500198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0"/>
            <a:ext cx="5728688" cy="496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4"/>
            <a:ext cx="2357454" cy="49688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06053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57958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7310784" y="6357958"/>
            <a:ext cx="1833248" cy="500042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6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295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70"/>
            <a:ext cx="7786742" cy="1357322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2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>
              <a:spcBef>
                <a:spcPct val="0"/>
              </a:spcBef>
              <a:defRPr/>
            </a:pPr>
            <a:r>
              <a:rPr lang="ru-RU" sz="4000" dirty="0" smtClean="0">
                <a:solidFill>
                  <a:prstClr val="white"/>
                </a:solidFill>
              </a:rPr>
              <a:t>Образец заголовка</a:t>
            </a:r>
            <a:endParaRPr lang="ru-RU" sz="4000" dirty="0">
              <a:solidFill>
                <a:prstClr val="white"/>
              </a:solidFill>
            </a:endParaRP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Параллелограмм 16"/>
          <p:cNvSpPr/>
          <p:nvPr/>
        </p:nvSpPr>
        <p:spPr>
          <a:xfrm rot="10800000" flipV="1">
            <a:off x="7143768" y="6357958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20" name="Группа 19"/>
          <p:cNvGrpSpPr/>
          <p:nvPr/>
        </p:nvGrpSpPr>
        <p:grpSpPr>
          <a:xfrm>
            <a:off x="7310784" y="6357958"/>
            <a:ext cx="1833248" cy="500042"/>
            <a:chOff x="7310784" y="6357958"/>
            <a:chExt cx="1833248" cy="500042"/>
          </a:xfrm>
        </p:grpSpPr>
        <p:sp>
          <p:nvSpPr>
            <p:cNvPr id="21" name="Прямоугольник 20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4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6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921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4" name="Параллелограмм 13"/>
          <p:cNvSpPr/>
          <p:nvPr/>
        </p:nvSpPr>
        <p:spPr>
          <a:xfrm rot="10800000" flipV="1">
            <a:off x="7143768" y="6357958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24" name="Группа 23"/>
          <p:cNvGrpSpPr/>
          <p:nvPr/>
        </p:nvGrpSpPr>
        <p:grpSpPr>
          <a:xfrm>
            <a:off x="7310784" y="6357958"/>
            <a:ext cx="1833248" cy="500042"/>
            <a:chOff x="7310784" y="6357958"/>
            <a:chExt cx="1833248" cy="500042"/>
          </a:xfrm>
        </p:grpSpPr>
        <p:sp>
          <p:nvSpPr>
            <p:cNvPr id="25" name="Прямоугольник 24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6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00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6" name="Параллелограмм 15"/>
          <p:cNvSpPr/>
          <p:nvPr/>
        </p:nvSpPr>
        <p:spPr>
          <a:xfrm rot="10800000" flipV="1">
            <a:off x="7143768" y="6357958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7310784" y="6357958"/>
            <a:ext cx="1833248" cy="500042"/>
            <a:chOff x="7310784" y="6357958"/>
            <a:chExt cx="1833248" cy="500042"/>
          </a:xfrm>
        </p:grpSpPr>
        <p:sp>
          <p:nvSpPr>
            <p:cNvPr id="20" name="Прямоугольник 19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1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6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521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3" name="Параллелограмм 12"/>
          <p:cNvSpPr/>
          <p:nvPr/>
        </p:nvSpPr>
        <p:spPr>
          <a:xfrm rot="10800000" flipV="1">
            <a:off x="7143768" y="6357958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7310784" y="6357958"/>
            <a:ext cx="1833248" cy="500042"/>
            <a:chOff x="7310784" y="6357958"/>
            <a:chExt cx="1833248" cy="500042"/>
          </a:xfrm>
        </p:grpSpPr>
        <p:sp>
          <p:nvSpPr>
            <p:cNvPr id="17" name="Прямоугольник 16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18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6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843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>
              <a:spcBef>
                <a:spcPct val="0"/>
              </a:spcBef>
              <a:defRPr/>
            </a:pPr>
            <a:r>
              <a:rPr lang="ru-RU" sz="2800" dirty="0" smtClean="0">
                <a:solidFill>
                  <a:prstClr val="white"/>
                </a:solidFill>
              </a:rPr>
              <a:t>Образец заголовка</a:t>
            </a:r>
            <a:endParaRPr lang="ru-RU" sz="2800" dirty="0">
              <a:solidFill>
                <a:prstClr val="white"/>
              </a:solidFill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8" name="Параллелограмм 17"/>
          <p:cNvSpPr/>
          <p:nvPr/>
        </p:nvSpPr>
        <p:spPr>
          <a:xfrm rot="10800000" flipV="1">
            <a:off x="7143768" y="6357958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21" name="Группа 20"/>
          <p:cNvGrpSpPr/>
          <p:nvPr/>
        </p:nvGrpSpPr>
        <p:grpSpPr>
          <a:xfrm>
            <a:off x="7310784" y="6357958"/>
            <a:ext cx="1833248" cy="500042"/>
            <a:chOff x="7310784" y="6357958"/>
            <a:chExt cx="1833248" cy="500042"/>
          </a:xfrm>
        </p:grpSpPr>
        <p:sp>
          <p:nvSpPr>
            <p:cNvPr id="22" name="Прямоугольник 21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3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5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6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88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2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4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ru-RU" sz="2000" dirty="0" smtClean="0">
                <a:solidFill>
                  <a:prstClr val="white"/>
                </a:solidFill>
              </a:rPr>
              <a:t>Образец заголовка</a:t>
            </a:r>
            <a:endParaRPr lang="ru-RU" sz="2000" dirty="0">
              <a:solidFill>
                <a:prstClr val="white"/>
              </a:solidFill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8" name="Параллелограмм 17"/>
          <p:cNvSpPr/>
          <p:nvPr/>
        </p:nvSpPr>
        <p:spPr>
          <a:xfrm rot="10800000" flipV="1">
            <a:off x="7143768" y="6357958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21" name="Группа 20"/>
          <p:cNvGrpSpPr/>
          <p:nvPr/>
        </p:nvGrpSpPr>
        <p:grpSpPr>
          <a:xfrm>
            <a:off x="7310784" y="6357958"/>
            <a:ext cx="1833248" cy="500042"/>
            <a:chOff x="7310784" y="6357958"/>
            <a:chExt cx="1833248" cy="500042"/>
          </a:xfrm>
        </p:grpSpPr>
        <p:sp>
          <p:nvSpPr>
            <p:cNvPr id="22" name="Прямоугольник 21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3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6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27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0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20" name="Параллелограмм 19"/>
          <p:cNvSpPr/>
          <p:nvPr/>
        </p:nvSpPr>
        <p:spPr>
          <a:xfrm rot="10800000" flipV="1">
            <a:off x="7143768" y="6357958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23" name="Группа 22"/>
          <p:cNvGrpSpPr/>
          <p:nvPr/>
        </p:nvGrpSpPr>
        <p:grpSpPr>
          <a:xfrm>
            <a:off x="7310784" y="6357958"/>
            <a:ext cx="1833248" cy="500042"/>
            <a:chOff x="7310784" y="6357958"/>
            <a:chExt cx="1833248" cy="500042"/>
          </a:xfrm>
        </p:grpSpPr>
        <p:sp>
          <p:nvSpPr>
            <p:cNvPr id="24" name="Прямоугольник 2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6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6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19-24 ноября, Вогоград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roboschool, </a:t>
            </a:r>
            <a:r>
              <a:rPr lang="ru-RU" smtClean="0"/>
              <a:t>Волгоград</a:t>
            </a:r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2" y="2170952"/>
            <a:ext cx="5897822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6" name="Параллелограмм 15"/>
          <p:cNvSpPr/>
          <p:nvPr/>
        </p:nvSpPr>
        <p:spPr>
          <a:xfrm rot="10800000" flipV="1">
            <a:off x="7143768" y="6357958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7310784" y="6357958"/>
            <a:ext cx="1833248" cy="500042"/>
            <a:chOff x="7310784" y="6357958"/>
            <a:chExt cx="1833248" cy="500042"/>
          </a:xfrm>
        </p:grpSpPr>
        <p:sp>
          <p:nvSpPr>
            <p:cNvPr id="20" name="Прямоугольник 19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prstClr val="white"/>
                </a:solidFill>
              </a:endParaRPr>
            </a:p>
          </p:txBody>
        </p:sp>
        <p:pic>
          <p:nvPicPr>
            <p:cNvPr id="21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6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92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70"/>
            <a:ext cx="7786742" cy="1357322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2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19-24 ноября, Вогоград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roboschool,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33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3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19-24 ноября, Вогоград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roboschool,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19-24 ноября, Вогоград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roboschool,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8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19-24 ноября, Вогоград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roboschool,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19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1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19-24 ноября, Вогоград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roboschool,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2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4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19-24 ноября, Вогоград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roboschool,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0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19-24 ноября, Вогоград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roboschool,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15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6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19-24 ноября, Вогоград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roboschool,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Волгоград</a:t>
            </a:r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5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kataev@singularis-lab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kataev@singularis-lab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57364"/>
            <a:ext cx="9144000" cy="1500198"/>
          </a:xfrm>
        </p:spPr>
        <p:txBody>
          <a:bodyPr/>
          <a:lstStyle/>
          <a:p>
            <a:r>
              <a:rPr lang="ru-RU" dirty="0" smtClean="0"/>
              <a:t>Введение в компьютерное зрение и библиотеку </a:t>
            </a:r>
            <a:r>
              <a:rPr lang="en-US" dirty="0" err="1" smtClean="0"/>
              <a:t>OpenCV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4797152"/>
            <a:ext cx="8496944" cy="1198984"/>
          </a:xfrm>
        </p:spPr>
        <p:txBody>
          <a:bodyPr>
            <a:normAutofit/>
          </a:bodyPr>
          <a:lstStyle/>
          <a:p>
            <a:pPr algn="r"/>
            <a:r>
              <a:rPr lang="ru-RU" dirty="0" smtClean="0"/>
              <a:t>Александр Катаев</a:t>
            </a:r>
          </a:p>
          <a:p>
            <a:pPr algn="r"/>
            <a:r>
              <a:rPr lang="en-US" dirty="0" smtClean="0">
                <a:hlinkClick r:id="rId3"/>
              </a:rPr>
              <a:t>alexander.kataev@singularis-lab.com</a:t>
            </a:r>
            <a:endParaRPr lang="ru-RU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ROBOSCHOOL, 19-24  </a:t>
            </a:r>
            <a:r>
              <a:rPr lang="ru-RU" dirty="0" smtClean="0"/>
              <a:t>ноября 2018, Волгогра</a:t>
            </a:r>
            <a:r>
              <a:rPr lang="ru-RU" dirty="0"/>
              <a:t>д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3" t="35639" r="33667" b="25226"/>
          <a:stretch/>
        </p:blipFill>
        <p:spPr>
          <a:xfrm>
            <a:off x="3635896" y="0"/>
            <a:ext cx="1744357" cy="15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изображений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10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1700808"/>
            <a:ext cx="41044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</a:rPr>
              <a:t>Видимые изображения </a:t>
            </a:r>
            <a:r>
              <a:rPr lang="ru-RU" dirty="0" smtClean="0">
                <a:solidFill>
                  <a:prstClr val="black"/>
                </a:solidFill>
              </a:rPr>
              <a:t>(монохромные  </a:t>
            </a:r>
            <a:r>
              <a:rPr lang="ru-RU" dirty="0">
                <a:solidFill>
                  <a:prstClr val="black"/>
                </a:solidFill>
              </a:rPr>
              <a:t>и цветные</a:t>
            </a:r>
            <a:r>
              <a:rPr lang="ru-RU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</a:rPr>
              <a:t>Изображения глубины (расстояния</a:t>
            </a:r>
            <a:r>
              <a:rPr lang="ru-RU" dirty="0" smtClean="0">
                <a:solidFill>
                  <a:prstClr val="black"/>
                </a:solidFill>
              </a:rPr>
              <a:t>)</a:t>
            </a:r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615" y="1556792"/>
            <a:ext cx="4437873" cy="3328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oceanexplorer.noaa.gov/technology/tools/sonar/lee-sonar-6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56992"/>
            <a:ext cx="3960440" cy="29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85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изображений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11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1700808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</a:rPr>
              <a:t>Видимые изображения </a:t>
            </a:r>
            <a:r>
              <a:rPr lang="ru-RU" dirty="0" smtClean="0">
                <a:solidFill>
                  <a:prstClr val="black"/>
                </a:solidFill>
              </a:rPr>
              <a:t>(</a:t>
            </a:r>
            <a:r>
              <a:rPr lang="ru-RU" dirty="0" err="1" smtClean="0">
                <a:solidFill>
                  <a:prstClr val="black"/>
                </a:solidFill>
              </a:rPr>
              <a:t>моонохромные</a:t>
            </a:r>
            <a:r>
              <a:rPr lang="ru-RU" dirty="0" smtClean="0">
                <a:solidFill>
                  <a:prstClr val="black"/>
                </a:solidFill>
              </a:rPr>
              <a:t>  </a:t>
            </a:r>
            <a:r>
              <a:rPr lang="ru-RU" dirty="0">
                <a:solidFill>
                  <a:prstClr val="black"/>
                </a:solidFill>
              </a:rPr>
              <a:t>и цветные</a:t>
            </a:r>
            <a:r>
              <a:rPr lang="ru-RU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</a:rPr>
              <a:t>Изображения глубины (расстояния</a:t>
            </a:r>
            <a:r>
              <a:rPr lang="ru-RU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prstClr val="black"/>
                </a:solidFill>
              </a:rPr>
              <a:t>Изображения плотности (рентген)</a:t>
            </a:r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1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37" r="17561"/>
          <a:stretch/>
        </p:blipFill>
        <p:spPr>
          <a:xfrm>
            <a:off x="4583964" y="1556792"/>
            <a:ext cx="4380524" cy="4248472"/>
          </a:xfrm>
          <a:prstGeom prst="rect">
            <a:avLst/>
          </a:prstGeom>
        </p:spPr>
      </p:pic>
      <p:pic>
        <p:nvPicPr>
          <p:cNvPr id="1026" name="Picture 2" descr="ÐÐ°ÑÑÐ¸Ð½ÐºÐ¸ Ð¿Ð¾ Ð·Ð°Ð¿ÑÐ¾ÑÑ Ð¡ÐµÐ³Ð¼ÐµÐ½ÑÐ°ÑÐ¸Ñ ÐÐ Ð¢  Ð¸Ð·Ð¾Ð±ÑÐ°Ð¶ÐµÐ½Ð¸Ð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4318055" cy="316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1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изображений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12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1700808"/>
            <a:ext cx="41044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</a:rPr>
              <a:t>Видимые изображения </a:t>
            </a:r>
            <a:r>
              <a:rPr lang="ru-RU" dirty="0" smtClean="0">
                <a:solidFill>
                  <a:prstClr val="black"/>
                </a:solidFill>
              </a:rPr>
              <a:t>(</a:t>
            </a:r>
            <a:r>
              <a:rPr lang="ru-RU" dirty="0" err="1" smtClean="0">
                <a:solidFill>
                  <a:prstClr val="black"/>
                </a:solidFill>
              </a:rPr>
              <a:t>моонохромные</a:t>
            </a:r>
            <a:r>
              <a:rPr lang="ru-RU" dirty="0" smtClean="0">
                <a:solidFill>
                  <a:prstClr val="black"/>
                </a:solidFill>
              </a:rPr>
              <a:t>  </a:t>
            </a:r>
            <a:r>
              <a:rPr lang="ru-RU" dirty="0">
                <a:solidFill>
                  <a:prstClr val="black"/>
                </a:solidFill>
              </a:rPr>
              <a:t>и цветные</a:t>
            </a:r>
            <a:r>
              <a:rPr lang="ru-RU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</a:rPr>
              <a:t>Изображения глубины (расстояния</a:t>
            </a:r>
            <a:r>
              <a:rPr lang="ru-RU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prstClr val="black"/>
                </a:solidFill>
              </a:rPr>
              <a:t>Изображения плотности (рентген)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prstClr val="black"/>
                </a:solidFill>
              </a:rPr>
              <a:t>Изображения температуры</a:t>
            </a:r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8"/>
          <a:stretch/>
        </p:blipFill>
        <p:spPr bwMode="auto">
          <a:xfrm>
            <a:off x="4101236" y="1556792"/>
            <a:ext cx="4863252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Источники изображений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13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26" name="Picture 2" descr="http://article.tech-labs.ru/img/article/30230/gembird_cam68uc_general_view_1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9829" y="4081987"/>
            <a:ext cx="2243232" cy="22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leutron.com/uploads/pics/checkSight_front_blue_web_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44" y="1854818"/>
            <a:ext cx="22860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ferra.ru/images/335/3356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623" y="1471752"/>
            <a:ext cx="1601691" cy="26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tellatech.com/pubs/uploads/gh59-10986a-samsung-gt-i9100-galaxy-s-ii-camera-module-2mp,50efc757bd6b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655" y="4100152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fotoapparat-expert.ru/wp-content/uploads/2013/04/plenochnyj-fotoapparat-leica-mp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4075630"/>
            <a:ext cx="2852153" cy="223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teryra.com/articl_comp/skaner/planshetnyi-skane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93" y="1840861"/>
            <a:ext cx="1786305" cy="194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22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Маленькие и </a:t>
            </a:r>
            <a:r>
              <a:rPr lang="ru-RU" dirty="0"/>
              <a:t>б</a:t>
            </a:r>
            <a:r>
              <a:rPr lang="ru-RU" dirty="0" smtClean="0"/>
              <a:t>ольшие камеры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55602" y="5468308"/>
            <a:ext cx="6172200" cy="628123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От 1 до 10</a:t>
            </a:r>
            <a:r>
              <a:rPr lang="en-US" baseline="30000" dirty="0"/>
              <a:t>9</a:t>
            </a:r>
            <a:r>
              <a:rPr lang="en-US" dirty="0" smtClean="0"/>
              <a:t> </a:t>
            </a:r>
            <a:r>
              <a:rPr lang="ru-RU" dirty="0" smtClean="0"/>
              <a:t>пикселей</a:t>
            </a:r>
            <a:endParaRPr lang="en-US" dirty="0" smtClean="0"/>
          </a:p>
          <a:p>
            <a:r>
              <a:rPr lang="ru-RU" dirty="0" smtClean="0"/>
              <a:t>До 10</a:t>
            </a:r>
            <a:r>
              <a:rPr lang="en-US" baseline="30000" dirty="0"/>
              <a:t> 9</a:t>
            </a:r>
            <a:r>
              <a:rPr lang="en-US" dirty="0" smtClean="0"/>
              <a:t> </a:t>
            </a:r>
            <a:r>
              <a:rPr lang="ru-RU" dirty="0" smtClean="0"/>
              <a:t>кадров в секунду</a:t>
            </a:r>
            <a:endParaRPr lang="ru-RU" baseline="30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14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122" name="Picture 2" descr="https://upload.wikimedia.org/wikipedia/commons/0/04/Kepler_CCD_matri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r="5574"/>
          <a:stretch/>
        </p:blipFill>
        <p:spPr bwMode="auto">
          <a:xfrm>
            <a:off x="4626007" y="2204102"/>
            <a:ext cx="3001796" cy="29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androidheadlines.com/wp-content/uploads/2015/04/LG-Innoteks-new-16-and-8MP-camera-modules-April-20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65" y="2190883"/>
            <a:ext cx="3082970" cy="302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6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Какие данные или свойства?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Текстовые данные и коды</a:t>
            </a:r>
          </a:p>
          <a:p>
            <a:r>
              <a:rPr lang="ru-RU" dirty="0" smtClean="0"/>
              <a:t>Форма, контуры, положение</a:t>
            </a:r>
          </a:p>
          <a:p>
            <a:r>
              <a:rPr lang="ru-RU" dirty="0" smtClean="0"/>
              <a:t>Метрические данные: размеры, расстояния, углы</a:t>
            </a:r>
          </a:p>
          <a:p>
            <a:r>
              <a:rPr lang="ru-RU" dirty="0" smtClean="0"/>
              <a:t>Скорость </a:t>
            </a:r>
            <a:r>
              <a:rPr lang="ru-RU" dirty="0"/>
              <a:t>движения объектов</a:t>
            </a:r>
            <a:endParaRPr lang="ru-RU" dirty="0" smtClean="0"/>
          </a:p>
          <a:p>
            <a:r>
              <a:rPr lang="ru-RU" dirty="0"/>
              <a:t>Количество объектов </a:t>
            </a:r>
          </a:p>
          <a:p>
            <a:r>
              <a:rPr lang="ru-RU" dirty="0" smtClean="0"/>
              <a:t>Текстура</a:t>
            </a:r>
            <a:r>
              <a:rPr lang="en-US" dirty="0" smtClean="0"/>
              <a:t>, </a:t>
            </a:r>
            <a:r>
              <a:rPr lang="ru-RU" dirty="0" smtClean="0"/>
              <a:t>свойства поверхности</a:t>
            </a:r>
          </a:p>
          <a:p>
            <a:r>
              <a:rPr lang="ru-RU" dirty="0" smtClean="0"/>
              <a:t>Идентичность объектов (принадлежность к определенным классам)</a:t>
            </a:r>
          </a:p>
          <a:p>
            <a:r>
              <a:rPr lang="ru-RU" dirty="0" smtClean="0"/>
              <a:t>Аутентичность (подлинность)</a:t>
            </a:r>
          </a:p>
          <a:p>
            <a:r>
              <a:rPr lang="ru-RU" dirty="0" smtClean="0"/>
              <a:t>…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15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Компьютерное зрение</a:t>
            </a:r>
            <a:r>
              <a:rPr lang="en-US" dirty="0" smtClean="0"/>
              <a:t>: </a:t>
            </a:r>
            <a:r>
              <a:rPr lang="ru-RU" dirty="0" smtClean="0"/>
              <a:t>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Системы безопасности</a:t>
            </a:r>
          </a:p>
          <a:p>
            <a:r>
              <a:rPr lang="ru-RU" dirty="0" smtClean="0"/>
              <a:t>Биометрия и аутентификация</a:t>
            </a:r>
          </a:p>
          <a:p>
            <a:r>
              <a:rPr lang="ru-RU" dirty="0"/>
              <a:t>Управление производством и контроль качества</a:t>
            </a:r>
          </a:p>
          <a:p>
            <a:r>
              <a:rPr lang="ru-RU" dirty="0"/>
              <a:t>Обработка медицинских данных</a:t>
            </a:r>
            <a:endParaRPr lang="en-US" dirty="0"/>
          </a:p>
          <a:p>
            <a:r>
              <a:rPr lang="ru-RU" dirty="0" smtClean="0"/>
              <a:t>3</a:t>
            </a:r>
            <a:r>
              <a:rPr lang="en-US" dirty="0" smtClean="0"/>
              <a:t>D</a:t>
            </a:r>
            <a:r>
              <a:rPr lang="ru-RU" dirty="0" smtClean="0"/>
              <a:t> моделирование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dirty="0"/>
              <a:t>Захват движения (</a:t>
            </a:r>
            <a:r>
              <a:rPr lang="en-US" dirty="0" err="1"/>
              <a:t>mocap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 smtClean="0"/>
              <a:t>Цифровое фото: </a:t>
            </a:r>
            <a:r>
              <a:rPr lang="en-US" dirty="0" smtClean="0"/>
              <a:t>HDR, </a:t>
            </a:r>
            <a:r>
              <a:rPr lang="ru-RU" dirty="0" smtClean="0"/>
              <a:t>Создание панорамных фотографий</a:t>
            </a:r>
          </a:p>
          <a:p>
            <a:r>
              <a:rPr lang="ru-RU" dirty="0" smtClean="0"/>
              <a:t>…</a:t>
            </a:r>
            <a:endParaRPr lang="en-US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16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Машинное зрение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17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34" name="Picture 10" descr="Machine Vision Systems - Position Angle Comparison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255" y="1479484"/>
            <a:ext cx="2483500" cy="242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chine Vision Examples demonstrating confirmation of fill level, correct component assembly, part location and identification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4252556" cy="48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8747"/>
          <a:stretch/>
        </p:blipFill>
        <p:spPr bwMode="auto">
          <a:xfrm>
            <a:off x="5536914" y="3827751"/>
            <a:ext cx="2483500" cy="248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8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Умные камеры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098" name="Picture 2" descr="ADLINK-NEON-1040-Vision-Smart Cam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078" y="1352883"/>
            <a:ext cx="2052228" cy="31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303711" y="1484786"/>
            <a:ext cx="3484313" cy="4896543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Мощный процессор общего назначения</a:t>
            </a:r>
          </a:p>
          <a:p>
            <a:r>
              <a:rPr lang="ru-RU" dirty="0" smtClean="0"/>
              <a:t>Библиотеки для решения типовых задач:</a:t>
            </a:r>
          </a:p>
          <a:p>
            <a:pPr lvl="1"/>
            <a:r>
              <a:rPr lang="ru-RU" dirty="0"/>
              <a:t>Выделение контуров</a:t>
            </a:r>
          </a:p>
          <a:p>
            <a:pPr lvl="1"/>
            <a:r>
              <a:rPr lang="ru-RU" dirty="0" smtClean="0"/>
              <a:t>Измерение </a:t>
            </a:r>
            <a:r>
              <a:rPr lang="ru-RU" dirty="0"/>
              <a:t>и подсчет </a:t>
            </a:r>
            <a:r>
              <a:rPr lang="ru-RU" dirty="0" smtClean="0"/>
              <a:t>объектов</a:t>
            </a:r>
          </a:p>
          <a:p>
            <a:pPr lvl="1"/>
            <a:r>
              <a:rPr lang="ru-RU" dirty="0" smtClean="0"/>
              <a:t>Сопоставление с образцом</a:t>
            </a:r>
          </a:p>
          <a:p>
            <a:pPr lvl="1"/>
            <a:r>
              <a:rPr lang="ru-RU" dirty="0" smtClean="0"/>
              <a:t>Чтения штрих-кодов и распознавание текста</a:t>
            </a:r>
          </a:p>
          <a:p>
            <a:r>
              <a:rPr lang="ru-RU" dirty="0" smtClean="0"/>
              <a:t>Специализированные средства разработки</a:t>
            </a:r>
          </a:p>
          <a:p>
            <a:r>
              <a:rPr lang="ru-RU" dirty="0" smtClean="0"/>
              <a:t>Интерфейс для управление аппаратами </a:t>
            </a:r>
          </a:p>
          <a:p>
            <a:r>
              <a:rPr lang="ru-RU" dirty="0" smtClean="0"/>
              <a:t>Соответствие требованиям и стандартам надежности, безопасности и защиты от внешней среды</a:t>
            </a:r>
            <a:endParaRPr lang="ru-RU" dirty="0"/>
          </a:p>
        </p:txBody>
      </p:sp>
      <p:pic>
        <p:nvPicPr>
          <p:cNvPr id="4106" name="Picture 10" descr="http://buyersguide.pennwell.com/Shared/User/pr49a929f14b4844adb0ce37903edfceb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38" y="3230076"/>
            <a:ext cx="2097843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datalogic.com/upload/prod_line_ia/Serie-T_Vert_250p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383" y="3429002"/>
            <a:ext cx="2025866" cy="27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Системы безопасности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19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116" y="1444994"/>
            <a:ext cx="3304602" cy="4778649"/>
          </a:xfrm>
          <a:prstGeom prst="rect">
            <a:avLst/>
          </a:prstGeom>
        </p:spPr>
      </p:pic>
      <p:pic>
        <p:nvPicPr>
          <p:cNvPr id="5124" name="Picture 4" descr="http://www.made-in-zelenograd.com/images/upload/ru/4971/autonumbe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9"/>
          <a:stretch/>
        </p:blipFill>
        <p:spPr bwMode="auto">
          <a:xfrm>
            <a:off x="3518884" y="1527052"/>
            <a:ext cx="2106233" cy="450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i.ytimg.com/vi/Tu2mfE381HQ/hqdefault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23628"/>
          <a:stretch/>
        </p:blipFill>
        <p:spPr bwMode="auto">
          <a:xfrm>
            <a:off x="251520" y="1844824"/>
            <a:ext cx="321908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72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Графика, зрение, обработка изображений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652120" y="3429000"/>
            <a:ext cx="2592288" cy="12241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prstClr val="black"/>
                </a:solidFill>
              </a:rPr>
              <a:t>Изображение</a:t>
            </a:r>
            <a:endParaRPr lang="ru-RU" sz="3200" dirty="0">
              <a:solidFill>
                <a:prstClr val="black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3429000"/>
            <a:ext cx="2592288" cy="12241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prstClr val="black"/>
                </a:solidFill>
              </a:rPr>
              <a:t>Модель</a:t>
            </a:r>
            <a:endParaRPr lang="ru-RU" sz="3200" dirty="0">
              <a:solidFill>
                <a:prstClr val="black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3275856" y="3645024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88426" y="3121804"/>
            <a:ext cx="1425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prstClr val="black"/>
                </a:solidFill>
              </a:rPr>
              <a:t>Графика</a:t>
            </a:r>
            <a:endParaRPr lang="ru-RU" sz="2800" dirty="0">
              <a:solidFill>
                <a:prstClr val="black"/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rot="10800000">
            <a:off x="3275857" y="4445104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49263" y="4445104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prstClr val="black"/>
                </a:solidFill>
              </a:rPr>
              <a:t>Зрение</a:t>
            </a:r>
            <a:endParaRPr lang="ru-RU" sz="2800" dirty="0">
              <a:solidFill>
                <a:prstClr val="black"/>
              </a:solidFill>
            </a:endParaRPr>
          </a:p>
        </p:txBody>
      </p:sp>
      <p:sp>
        <p:nvSpPr>
          <p:cNvPr id="17" name="Дуга 16"/>
          <p:cNvSpPr/>
          <p:nvPr/>
        </p:nvSpPr>
        <p:spPr>
          <a:xfrm>
            <a:off x="7380312" y="2852937"/>
            <a:ext cx="1512168" cy="1188132"/>
          </a:xfrm>
          <a:prstGeom prst="arc">
            <a:avLst>
              <a:gd name="adj1" fmla="val 10941587"/>
              <a:gd name="adj2" fmla="val 4716656"/>
            </a:avLst>
          </a:prstGeom>
          <a:ln>
            <a:tail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63001" y="1902635"/>
            <a:ext cx="22713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 smtClean="0">
                <a:solidFill>
                  <a:prstClr val="black"/>
                </a:solidFill>
              </a:rPr>
              <a:t>Обработка </a:t>
            </a:r>
          </a:p>
          <a:p>
            <a:pPr algn="ctr"/>
            <a:r>
              <a:rPr lang="ru-RU" sz="2800" dirty="0" smtClean="0">
                <a:solidFill>
                  <a:prstClr val="black"/>
                </a:solidFill>
              </a:rPr>
              <a:t>изображений</a:t>
            </a:r>
            <a:endParaRPr lang="ru-RU" sz="2800" dirty="0">
              <a:solidFill>
                <a:prstClr val="black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06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Идентификация по лицу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" name="Picture 2" descr="Face Recognition 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r="21074"/>
          <a:stretch/>
        </p:blipFill>
        <p:spPr bwMode="auto">
          <a:xfrm>
            <a:off x="1619672" y="1556792"/>
            <a:ext cx="6120680" cy="465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Найди любого </a:t>
            </a:r>
            <a:r>
              <a:rPr lang="ru-RU" dirty="0" err="1" smtClean="0"/>
              <a:t>ВКонтакте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21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759744"/>
            <a:ext cx="75057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Видео аналитика в розничной торговле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22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126" name="Picture 6" descr="http://sstgroup.co.uk/wp-content/uploads/2012/03/Target_Pa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5496545" cy="353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&lt;p&gt;This RetailNext heat map gives a different view of store traffic.&lt;/p&gt;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06484"/>
            <a:ext cx="4550899" cy="341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74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Изображение глубины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23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1"/>
            <a:ext cx="3790764" cy="432913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Лазерные сканеры</a:t>
            </a:r>
          </a:p>
          <a:p>
            <a:r>
              <a:rPr lang="en-US" sz="2400" dirty="0" smtClean="0"/>
              <a:t>Structured Light </a:t>
            </a:r>
            <a:r>
              <a:rPr lang="ru-RU" sz="2400" dirty="0" smtClean="0"/>
              <a:t>сенсоры</a:t>
            </a:r>
          </a:p>
          <a:p>
            <a:r>
              <a:rPr lang="en-US" sz="2400" dirty="0" smtClean="0"/>
              <a:t>Time of Flight </a:t>
            </a:r>
            <a:r>
              <a:rPr lang="ru-RU" sz="2400" dirty="0" smtClean="0"/>
              <a:t>сенсоры</a:t>
            </a:r>
            <a:endParaRPr lang="ru-RU" sz="2400" dirty="0"/>
          </a:p>
        </p:txBody>
      </p:sp>
      <p:pic>
        <p:nvPicPr>
          <p:cNvPr id="2052" name="Picture 4" descr="http://www.hizook.com/files/users/3/CamCube2_PMDtec_RangingCame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3854052"/>
            <a:ext cx="2660321" cy="25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ssets.hardwaresphere.com/uploads/2009/09/zscanner-700-3d-sca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49" y="3886450"/>
            <a:ext cx="2318930" cy="251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758" y="1375145"/>
            <a:ext cx="3796066" cy="30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Структурированное освещение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24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" name="Picture 5" descr="http://www.3ders.org/images2014/teacher-shares-designs-for-low-cost-scann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4784312" cy="35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9"/>
          <a:stretch/>
        </p:blipFill>
        <p:spPr bwMode="auto">
          <a:xfrm>
            <a:off x="4933422" y="3704392"/>
            <a:ext cx="3991504" cy="25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2"/>
          <a:stretch/>
        </p:blipFill>
        <p:spPr bwMode="auto">
          <a:xfrm>
            <a:off x="4933422" y="1348780"/>
            <a:ext cx="3991504" cy="222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64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 vs </a:t>
            </a:r>
            <a:r>
              <a:rPr lang="en-US" dirty="0" err="1" smtClean="0"/>
              <a:t>ToF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25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" name="Picture 4" descr="KinectScreenshot-ColorMap-09-27-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7883"/>
            <a:ext cx="450317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[KinectScreenshot-ColorMap-09-28-02%255B3%255D.png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13" y="1484784"/>
            <a:ext cx="4116399" cy="340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9512" y="5145553"/>
            <a:ext cx="4701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</a:t>
            </a:r>
            <a:r>
              <a:rPr lang="ru-RU" dirty="0" smtClean="0"/>
              <a:t>Можно сделать из проектора и веб-камеры</a:t>
            </a:r>
          </a:p>
          <a:p>
            <a:r>
              <a:rPr lang="en-US" dirty="0" smtClean="0"/>
              <a:t>+ </a:t>
            </a:r>
            <a:r>
              <a:rPr lang="ru-RU" dirty="0" smtClean="0"/>
              <a:t>Есть в </a:t>
            </a:r>
            <a:r>
              <a:rPr lang="en-US" dirty="0" err="1" smtClean="0"/>
              <a:t>OpenCV</a:t>
            </a:r>
            <a:endParaRPr lang="ru-RU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549882" y="5176497"/>
            <a:ext cx="337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- Требуется специальное железо</a:t>
            </a:r>
          </a:p>
        </p:txBody>
      </p:sp>
    </p:spTree>
    <p:extLst>
      <p:ext uri="{BB962C8B-B14F-4D97-AF65-F5344CB8AC3E}">
        <p14:creationId xmlns:p14="http://schemas.microsoft.com/office/powerpoint/2010/main" val="203656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DepthSense® 325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60242" y="1883646"/>
            <a:ext cx="2683759" cy="17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ntelrealsense.bemyapp.com/images/creative-c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372" y="1883646"/>
            <a:ext cx="2166622" cy="239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Изображение глубины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26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218582" y="1559905"/>
            <a:ext cx="4135323" cy="4677407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Мощные </a:t>
            </a:r>
            <a:r>
              <a:rPr lang="en-US" dirty="0" smtClean="0"/>
              <a:t>SDK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Отслеживание пользователя</a:t>
            </a:r>
          </a:p>
          <a:p>
            <a:pPr lvl="1"/>
            <a:r>
              <a:rPr lang="ru-RU" dirty="0" smtClean="0"/>
              <a:t>Управление жестами</a:t>
            </a:r>
          </a:p>
          <a:p>
            <a:pPr lvl="1"/>
            <a:r>
              <a:rPr lang="ru-RU" dirty="0" smtClean="0"/>
              <a:t>Идентификация лица</a:t>
            </a:r>
            <a:endParaRPr lang="en-US" dirty="0" smtClean="0"/>
          </a:p>
          <a:p>
            <a:pPr lvl="1"/>
            <a:r>
              <a:rPr lang="ru-RU" dirty="0" smtClean="0"/>
              <a:t>Распознавание голоса </a:t>
            </a:r>
          </a:p>
          <a:p>
            <a:pPr lvl="1"/>
            <a:r>
              <a:rPr lang="ru-RU" dirty="0" smtClean="0"/>
              <a:t>Сканирование объектов</a:t>
            </a:r>
            <a:endParaRPr lang="en-US" dirty="0" smtClean="0"/>
          </a:p>
          <a:p>
            <a:pPr lvl="1"/>
            <a:r>
              <a:rPr lang="ru-RU" dirty="0" smtClean="0"/>
              <a:t>…</a:t>
            </a:r>
            <a:endParaRPr lang="en-US" dirty="0"/>
          </a:p>
          <a:p>
            <a:r>
              <a:rPr lang="ru-RU" dirty="0" smtClean="0"/>
              <a:t>Встраиваются </a:t>
            </a:r>
            <a:r>
              <a:rPr lang="ru-RU" dirty="0"/>
              <a:t>в планшеты и </a:t>
            </a:r>
            <a:r>
              <a:rPr lang="ru-RU" dirty="0" smtClean="0"/>
              <a:t>ноутбуки</a:t>
            </a:r>
          </a:p>
        </p:txBody>
      </p:sp>
      <p:pic>
        <p:nvPicPr>
          <p:cNvPr id="2054" name="Picture 6" descr="http://3.bp.blogspot.com/-y_pbBoGcpok/VMvnkQYAbeI/AAAAAAAALY8/i4-7owMG8E8/s1600/RealSense3D-F200-Integrated_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/>
          <a:stretch/>
        </p:blipFill>
        <p:spPr bwMode="auto">
          <a:xfrm>
            <a:off x="3921040" y="4638678"/>
            <a:ext cx="3729302" cy="17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radioritm.ru/sites/default/files/kinect_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581" y="3009858"/>
            <a:ext cx="2987522" cy="22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48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Стереозрение</a:t>
            </a:r>
            <a:endParaRPr lang="ru-RU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80" y="1196752"/>
            <a:ext cx="6474648" cy="490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70696" y="6084004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smtClean="0">
                <a:solidFill>
                  <a:prstClr val="black"/>
                </a:solidFill>
              </a:rPr>
              <a:t>Stereo </a:t>
            </a:r>
            <a:r>
              <a:rPr lang="en-US" b="1" dirty="0">
                <a:solidFill>
                  <a:prstClr val="black"/>
                </a:solidFill>
              </a:rPr>
              <a:t>Matching: From the Basis to </a:t>
            </a:r>
            <a:r>
              <a:rPr lang="en-US" b="1" dirty="0" err="1">
                <a:solidFill>
                  <a:prstClr val="black"/>
                </a:solidFill>
              </a:rPr>
              <a:t>Neuromorphic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Engineering</a:t>
            </a:r>
            <a:r>
              <a:rPr lang="ru-RU" b="1" dirty="0" smtClean="0">
                <a:solidFill>
                  <a:prstClr val="black"/>
                </a:solidFill>
              </a:rPr>
              <a:t>,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Dominguez-Morales et. al.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27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From Motion</a:t>
            </a:r>
            <a:endParaRPr lang="ru-RU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4" y="2204864"/>
            <a:ext cx="896313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79512" y="609329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</a:rPr>
              <a:t>BigSFM</a:t>
            </a:r>
            <a:r>
              <a:rPr lang="en-US" b="1" dirty="0" smtClean="0">
                <a:solidFill>
                  <a:prstClr val="black"/>
                </a:solidFill>
              </a:rPr>
              <a:t> homepage:  </a:t>
            </a:r>
            <a:r>
              <a:rPr lang="en-US" dirty="0" smtClean="0">
                <a:solidFill>
                  <a:prstClr val="black"/>
                </a:solidFill>
              </a:rPr>
              <a:t>http</a:t>
            </a:r>
            <a:r>
              <a:rPr lang="en-US" dirty="0">
                <a:solidFill>
                  <a:prstClr val="black"/>
                </a:solidFill>
              </a:rPr>
              <a:t>://www.cs.cornell.edu/projects/bigsfm/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28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7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CV</a:t>
            </a:r>
            <a:r>
              <a:rPr lang="en-US" dirty="0" smtClean="0"/>
              <a:t>: Structure From Motion</a:t>
            </a:r>
            <a:endParaRPr lang="ru-RU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4" y="2204864"/>
            <a:ext cx="896313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28" y="1196752"/>
            <a:ext cx="6530328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2" y="608400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</a:rPr>
              <a:t>BigSFM</a:t>
            </a:r>
            <a:r>
              <a:rPr lang="en-US" b="1" dirty="0" smtClean="0">
                <a:solidFill>
                  <a:prstClr val="black"/>
                </a:solidFill>
              </a:rPr>
              <a:t> homepage:  </a:t>
            </a:r>
            <a:r>
              <a:rPr lang="en-US" dirty="0" smtClean="0">
                <a:solidFill>
                  <a:prstClr val="black"/>
                </a:solidFill>
              </a:rPr>
              <a:t>http</a:t>
            </a:r>
            <a:r>
              <a:rPr lang="en-US" dirty="0">
                <a:solidFill>
                  <a:prstClr val="black"/>
                </a:solidFill>
              </a:rPr>
              <a:t>://www.cs.cornell.edu/projects/bigsfm/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29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Зрение человека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268760"/>
            <a:ext cx="3371414" cy="5108204"/>
          </a:xfr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12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Фотограмметрия</a:t>
            </a:r>
            <a:endParaRPr lang="ru-RU" dirty="0"/>
          </a:p>
        </p:txBody>
      </p:sp>
      <p:pic>
        <p:nvPicPr>
          <p:cNvPr id="2050" name="Picture 2" descr="http://vestnik.urfu.ru/uploads/pics/photogrammetr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844824"/>
            <a:ext cx="5376597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30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Трехмерное сканирование</a:t>
            </a:r>
            <a:endParaRPr lang="ru-RU" dirty="0"/>
          </a:p>
        </p:txBody>
      </p:sp>
      <p:pic>
        <p:nvPicPr>
          <p:cNvPr id="3074" name="Picture 2" descr="http://www.sculptclub.com/wp-content/uploads/2013/07/ImageProxy.mvc_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2" y="1600200"/>
            <a:ext cx="793593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31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Трехмерное сканирование</a:t>
            </a:r>
            <a:endParaRPr lang="ru-RU" dirty="0"/>
          </a:p>
        </p:txBody>
      </p:sp>
      <p:pic>
        <p:nvPicPr>
          <p:cNvPr id="4098" name="Picture 2" descr="80-x-DSLR-photogrammetry-scanner.jpg (1200×746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15" y="1600200"/>
            <a:ext cx="728036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32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4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Одна из 11 фотографий</a:t>
            </a:r>
            <a:endParaRPr lang="ru-RU" dirty="0"/>
          </a:p>
        </p:txBody>
      </p:sp>
      <p:pic>
        <p:nvPicPr>
          <p:cNvPr id="7170" name="Picture 2" descr="https://lh5.googleusercontent.com/zSsa186cG875ko2gcyz9YrblaR31_UO5TWlqH2DbI-ZqJLwodx68Lzx6CaPfWlMh2tMOPYLBi1mXx_tiSPNzbQuEriZRAwmG5MdgRB0qQeJRJzEycW4i3tiJO_hQkxz5Fr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78" y="1600200"/>
            <a:ext cx="660104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33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83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Облако точек</a:t>
            </a:r>
            <a:endParaRPr lang="ru-RU" dirty="0"/>
          </a:p>
        </p:txBody>
      </p:sp>
      <p:pic>
        <p:nvPicPr>
          <p:cNvPr id="8194" name="Picture 2" descr="https://lh5.googleusercontent.com/wGKCIBPBMWShi5ycnbti8-uv3KkiTXDNwqIkgZrq8cOfLRGsrN2ge-d-kI4ac2J3kziwsLJ1xjMGkHMherswVzVvLA8aLZcPBJ2LgTMrnGqHxAHxtJTjsbOkO7ST7PCBP_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364" y="1600200"/>
            <a:ext cx="431527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34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0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Захват мимики</a:t>
            </a:r>
            <a:endParaRPr lang="ru-RU" dirty="0"/>
          </a:p>
        </p:txBody>
      </p:sp>
      <p:pic>
        <p:nvPicPr>
          <p:cNvPr id="4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01017"/>
            <a:ext cx="8229600" cy="4324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35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Захват мимики</a:t>
            </a:r>
            <a:endParaRPr lang="ru-RU" dirty="0"/>
          </a:p>
        </p:txBody>
      </p:sp>
      <p:pic>
        <p:nvPicPr>
          <p:cNvPr id="7170" name="Picture 2" descr="https://psv4.vk.me/c615117/u32146541/docs/cda3997f5221/AllBlendShapes.png?extra=skoXHKDlypYfQ-gAcx3tcIKy9y0cBuyZ6zTqPqEgERXrdL83zPZ89zTGCEHlE1omr58b_arC9-wrv89HGBc8gpQzSFZzQNSHAibdQqLUyGlDUdWEkW1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44" y="1412776"/>
            <a:ext cx="7253855" cy="486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36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Перенос мимики на 3д модель</a:t>
            </a:r>
            <a:endParaRPr lang="ru-RU" dirty="0"/>
          </a:p>
        </p:txBody>
      </p:sp>
      <p:pic>
        <p:nvPicPr>
          <p:cNvPr id="4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628800"/>
            <a:ext cx="870245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37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6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Дополненная реальность</a:t>
            </a:r>
            <a:endParaRPr lang="ru-RU" dirty="0"/>
          </a:p>
        </p:txBody>
      </p:sp>
      <p:pic>
        <p:nvPicPr>
          <p:cNvPr id="10" name="Picture 2" descr="Gizmo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77" y="1628800"/>
            <a:ext cx="6946823" cy="463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38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1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Дополненная реальность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39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" name="Picture 2" descr="http://i.ytimg.com/vi/KGSa73fPCQA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" r="3446"/>
          <a:stretch/>
        </p:blipFill>
        <p:spPr bwMode="auto">
          <a:xfrm>
            <a:off x="214283" y="1625766"/>
            <a:ext cx="4050450" cy="353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4283" y="5407057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http://www.youtube.com/watch?v=KGSa73fPCQA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/>
          <a:stretch/>
        </p:blipFill>
        <p:spPr bwMode="auto">
          <a:xfrm>
            <a:off x="4572000" y="1600279"/>
            <a:ext cx="4305580" cy="353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4725508" y="5414721"/>
            <a:ext cx="4152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http://www.youtube.com/watch?v=gH9CbrCw6vQ</a:t>
            </a:r>
          </a:p>
        </p:txBody>
      </p:sp>
    </p:spTree>
    <p:extLst>
      <p:ext uri="{BB962C8B-B14F-4D97-AF65-F5344CB8AC3E}">
        <p14:creationId xmlns:p14="http://schemas.microsoft.com/office/powerpoint/2010/main" val="124134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Зрение человека</a:t>
            </a:r>
          </a:p>
        </p:txBody>
      </p:sp>
      <p:pic>
        <p:nvPicPr>
          <p:cNvPr id="6146" name="Picture 2" descr="Павлин-мавли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267822" cy="47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054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Дополненная реальность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40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2" name="Picture 2" descr="http://1.bp.blogspot.com/-van_i9RN1a8/UQs8sVyst8I/AAAAAAAAAD4/cHySY9cUn5g/s640/ar1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83" y="1357767"/>
            <a:ext cx="2657638" cy="252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1412777"/>
            <a:ext cx="3979829" cy="36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305527" y="5140093"/>
            <a:ext cx="4631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http://www.youtube.com/watch?v=iEzIgc1GJjU</a:t>
            </a:r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15" name="Объект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30" y="3896733"/>
            <a:ext cx="2955543" cy="24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Based Rendering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3" y="2492896"/>
            <a:ext cx="9046911" cy="280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7504" y="6285768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http://grail.cs.washington.edu/projects/videoenhancement/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41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1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Трекинг объектов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D:\Study\_ДИПЛОМ\_ДОКЛАД\_КОНКУРС\myF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6" y="1918631"/>
            <a:ext cx="4113954" cy="374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36" y="2169759"/>
            <a:ext cx="5040786" cy="3419481"/>
          </a:xfrm>
          <a:prstGeom prst="rect">
            <a:avLst/>
          </a:prstGeom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42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37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73" y="2002866"/>
            <a:ext cx="3331896" cy="9447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Распознавание текста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43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" name="Picture 2" descr="http://smashingyolo.com/wp-content/uploads/2014/07/Best-Wordpress-Captcha-Plugins1.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3"/>
          <a:stretch/>
        </p:blipFill>
        <p:spPr bwMode="auto">
          <a:xfrm>
            <a:off x="6300192" y="1881355"/>
            <a:ext cx="244911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img11.nnm.me/4/4/0/3/9/8ee436b03a78223232f5c8f060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t="8569" r="36127" b="5734"/>
          <a:stretch/>
        </p:blipFill>
        <p:spPr bwMode="auto">
          <a:xfrm>
            <a:off x="301774" y="1894330"/>
            <a:ext cx="2484276" cy="36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205" y="3140969"/>
            <a:ext cx="2609833" cy="25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Детектирование</a:t>
            </a:r>
            <a:r>
              <a:rPr lang="en-US" dirty="0" smtClean="0"/>
              <a:t> (</a:t>
            </a:r>
            <a:r>
              <a:rPr lang="ru-RU" dirty="0" smtClean="0"/>
              <a:t>поиск) объектов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Поиск по цвету</a:t>
            </a:r>
            <a:endParaRPr lang="en-US" dirty="0" smtClean="0"/>
          </a:p>
          <a:p>
            <a:r>
              <a:rPr lang="ru-RU" dirty="0" smtClean="0"/>
              <a:t>Преобразование </a:t>
            </a:r>
            <a:r>
              <a:rPr lang="ru-RU" dirty="0" err="1" smtClean="0"/>
              <a:t>Хафа</a:t>
            </a:r>
            <a:endParaRPr lang="en-US" dirty="0" smtClean="0"/>
          </a:p>
          <a:p>
            <a:r>
              <a:rPr lang="ru-RU" dirty="0" smtClean="0"/>
              <a:t>Сопоставление с шаблоном</a:t>
            </a:r>
          </a:p>
          <a:p>
            <a:r>
              <a:rPr lang="ru-RU" dirty="0" smtClean="0"/>
              <a:t>Ключевые точки</a:t>
            </a:r>
          </a:p>
          <a:p>
            <a:r>
              <a:rPr lang="ru-RU" dirty="0" err="1" smtClean="0"/>
              <a:t>Блобы</a:t>
            </a:r>
            <a:endParaRPr lang="ru-RU" dirty="0" smtClean="0"/>
          </a:p>
          <a:p>
            <a:r>
              <a:rPr lang="ru-RU" dirty="0" smtClean="0"/>
              <a:t>Контуры</a:t>
            </a:r>
          </a:p>
          <a:p>
            <a:r>
              <a:rPr lang="ru-RU" dirty="0" smtClean="0"/>
              <a:t>Сканирование с классификатором</a:t>
            </a:r>
          </a:p>
          <a:p>
            <a:r>
              <a:rPr lang="ru-RU" dirty="0" smtClean="0"/>
              <a:t>…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44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55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</a:t>
            </a:r>
            <a:r>
              <a:rPr lang="ru-RU" smtClean="0"/>
              <a:t>по цвету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Цветовая сегментация в </a:t>
            </a:r>
            <a:r>
              <a:rPr lang="en-US" dirty="0" smtClean="0"/>
              <a:t>HSV/YUV/Lab...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45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Объект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6"/>
          <a:stretch/>
        </p:blipFill>
        <p:spPr>
          <a:xfrm>
            <a:off x="323528" y="2545080"/>
            <a:ext cx="8461812" cy="3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</a:t>
            </a:r>
            <a:r>
              <a:rPr lang="ru-RU" smtClean="0"/>
              <a:t>по цвету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Цветовая сегментация в </a:t>
            </a:r>
            <a:r>
              <a:rPr lang="en-US" dirty="0" smtClean="0"/>
              <a:t>HSV/YUV/Lab…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Обратное проецирование гистограммы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46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26" name="Picture 2" descr="T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04468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72" y="3202880"/>
            <a:ext cx="19050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../../../../../_images/Back_Projection_Theory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055" y="2904468"/>
            <a:ext cx="265637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5576" y="5589240"/>
            <a:ext cx="443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</a:rPr>
              <a:t>calcHist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 err="1" smtClean="0">
                <a:solidFill>
                  <a:prstClr val="black"/>
                </a:solidFill>
              </a:rPr>
              <a:t>calcBackProject</a:t>
            </a:r>
            <a:r>
              <a:rPr lang="en-US" dirty="0" smtClean="0">
                <a:solidFill>
                  <a:prstClr val="black"/>
                </a:solidFill>
              </a:rPr>
              <a:t>, </a:t>
            </a:r>
            <a:r>
              <a:rPr lang="en-US" dirty="0" err="1" smtClean="0">
                <a:solidFill>
                  <a:prstClr val="black"/>
                </a:solidFill>
              </a:rPr>
              <a:t>camShift</a:t>
            </a:r>
            <a:r>
              <a:rPr lang="ru-RU" dirty="0" smtClean="0">
                <a:solidFill>
                  <a:prstClr val="black"/>
                </a:solidFill>
              </a:rPr>
              <a:t>/</a:t>
            </a:r>
            <a:r>
              <a:rPr lang="en-US" dirty="0" err="1" smtClean="0">
                <a:solidFill>
                  <a:prstClr val="black"/>
                </a:solidFill>
              </a:rPr>
              <a:t>meanshift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55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Meanshift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Camshift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47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098" name="Picture 2" descr="meanshift_basic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44" y="1628799"/>
            <a:ext cx="5884991" cy="439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465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Преобразование </a:t>
            </a:r>
            <a:r>
              <a:rPr lang="ru-RU" dirty="0" err="1" smtClean="0"/>
              <a:t>Хафа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2592288" cy="209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36" y="1451049"/>
            <a:ext cx="287322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62" y="1416376"/>
            <a:ext cx="3096344" cy="201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66" y="3573016"/>
            <a:ext cx="4232966" cy="2934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83082"/>
            <a:ext cx="4229538" cy="292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89142" y="6488668"/>
            <a:ext cx="7825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Images from </a:t>
            </a:r>
            <a:r>
              <a:rPr lang="en-US" dirty="0" err="1" smtClean="0">
                <a:solidFill>
                  <a:prstClr val="black"/>
                </a:solidFill>
              </a:rPr>
              <a:t>OpenCV</a:t>
            </a:r>
            <a:r>
              <a:rPr lang="en-US" dirty="0" smtClean="0">
                <a:solidFill>
                  <a:prstClr val="black"/>
                </a:solidFill>
              </a:rPr>
              <a:t> documentation, © </a:t>
            </a:r>
            <a:r>
              <a:rPr lang="en-US" dirty="0">
                <a:solidFill>
                  <a:prstClr val="black"/>
                </a:solidFill>
              </a:rPr>
              <a:t>Copyright 2011-2014, </a:t>
            </a:r>
            <a:r>
              <a:rPr lang="en-US" dirty="0" err="1">
                <a:solidFill>
                  <a:prstClr val="black"/>
                </a:solidFill>
              </a:rPr>
              <a:t>opencv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dev</a:t>
            </a:r>
            <a:r>
              <a:rPr lang="en-US" dirty="0">
                <a:solidFill>
                  <a:prstClr val="black"/>
                </a:solidFill>
              </a:rPr>
              <a:t> team. 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48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41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HoughLines</a:t>
            </a:r>
            <a:r>
              <a:rPr lang="en-US" dirty="0" smtClean="0"/>
              <a:t>, </a:t>
            </a:r>
            <a:r>
              <a:rPr lang="en-US" dirty="0" err="1" smtClean="0"/>
              <a:t>HoughCircles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49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122" name="Picture 2" descr="https://www.mathworks.com/matlabcentral/mlc-downloads/downloads/submissions/26978/versions/4/screensho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16832"/>
            <a:ext cx="4302917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opencv-python-tutroals.readthedocs.io/en/latest/_images/houghline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4286250" cy="43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640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Зрение человека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1560" y="1916832"/>
            <a:ext cx="4032448" cy="3906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44008" y="1916831"/>
            <a:ext cx="4032448" cy="3906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1691680" y="3068960"/>
            <a:ext cx="1800200" cy="1800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5760132" y="3092792"/>
            <a:ext cx="1800200" cy="1800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53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Сопоставление с шаблоном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412777"/>
            <a:ext cx="3600400" cy="290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564904"/>
            <a:ext cx="3510384" cy="288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892" y="5284688"/>
            <a:ext cx="8509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трелка вправо 5"/>
          <p:cNvSpPr/>
          <p:nvPr/>
        </p:nvSpPr>
        <p:spPr>
          <a:xfrm>
            <a:off x="4067944" y="3501008"/>
            <a:ext cx="1152128" cy="172819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7" name="Крест 6"/>
          <p:cNvSpPr/>
          <p:nvPr/>
        </p:nvSpPr>
        <p:spPr>
          <a:xfrm>
            <a:off x="1979712" y="4581128"/>
            <a:ext cx="504056" cy="576064"/>
          </a:xfrm>
          <a:prstGeom prst="plus">
            <a:avLst>
              <a:gd name="adj" fmla="val 37636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7768" y="6274786"/>
            <a:ext cx="7470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http://robocraft.ru/blog/computervision/3046.html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50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5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detection</a:t>
            </a:r>
            <a:endParaRPr lang="ru-RU" dirty="0"/>
          </a:p>
        </p:txBody>
      </p:sp>
      <p:pic>
        <p:nvPicPr>
          <p:cNvPr id="1026" name="Picture 2" descr="OpenCV Blob Detection Examp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58181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51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377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Фильтры в </a:t>
            </a:r>
            <a:r>
              <a:rPr lang="en-US" dirty="0" smtClean="0"/>
              <a:t>Blob detection</a:t>
            </a:r>
            <a:endParaRPr lang="ru-RU" dirty="0"/>
          </a:p>
        </p:txBody>
      </p:sp>
      <p:pic>
        <p:nvPicPr>
          <p:cNvPr id="2050" name="Picture 2" descr="Test Area, thresholds, circularity,  inertia, and convexit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469356"/>
            <a:ext cx="406400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52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670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71800" y="274638"/>
            <a:ext cx="5915000" cy="1143000"/>
          </a:xfrm>
        </p:spPr>
        <p:txBody>
          <a:bodyPr/>
          <a:lstStyle/>
          <a:p>
            <a:r>
              <a:rPr lang="ru-RU" dirty="0" smtClean="0"/>
              <a:t>Контуры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9" y="404664"/>
            <a:ext cx="4032448" cy="3024336"/>
          </a:xfrm>
          <a:prstGeom prst="rect">
            <a:avLst/>
          </a:prstGeom>
        </p:spPr>
      </p:pic>
      <p:pic>
        <p:nvPicPr>
          <p:cNvPr id="4" name="Объект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7824" y="2060848"/>
            <a:ext cx="5856650" cy="4392488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53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51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Аппроксимация контуров</a:t>
            </a:r>
            <a:endParaRPr lang="ru-RU" dirty="0"/>
          </a:p>
        </p:txBody>
      </p:sp>
      <p:pic>
        <p:nvPicPr>
          <p:cNvPr id="4" name="Picture 2" descr="3.jpg (300×3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pprox.jpg (300×3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78" y="2926066"/>
            <a:ext cx="2159118" cy="215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pprox2.jpg (300×30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24944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54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76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segmentation</a:t>
            </a:r>
            <a:endParaRPr lang="ru-RU" dirty="0"/>
          </a:p>
        </p:txBody>
      </p:sp>
      <p:pic>
        <p:nvPicPr>
          <p:cNvPr id="4098" name="Picture 2" descr="http://docs.opencv.org/3.1.0/Background_Subtraction_Tutorial_Result_1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59"/>
          <a:stretch/>
        </p:blipFill>
        <p:spPr bwMode="auto">
          <a:xfrm>
            <a:off x="251520" y="1700808"/>
            <a:ext cx="8602384" cy="35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5877272"/>
            <a:ext cx="289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BackgroundSubtractorMOG2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55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48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endParaRPr lang="ru-RU" dirty="0"/>
          </a:p>
        </p:txBody>
      </p:sp>
      <p:pic>
        <p:nvPicPr>
          <p:cNvPr id="3074" name="Picture 2" descr="grabcut_output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" y="1700808"/>
            <a:ext cx="8659581" cy="44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56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75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Скользящее окно + классификатор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56792"/>
            <a:ext cx="4549786" cy="425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339752" y="1556792"/>
            <a:ext cx="1296144" cy="14401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8" name="Стрелка вправо 7"/>
          <p:cNvSpPr/>
          <p:nvPr/>
        </p:nvSpPr>
        <p:spPr>
          <a:xfrm>
            <a:off x="3275856" y="2155634"/>
            <a:ext cx="1512168" cy="291533"/>
          </a:xfrm>
          <a:prstGeom prst="rightArrow">
            <a:avLst>
              <a:gd name="adj1" fmla="val 50000"/>
              <a:gd name="adj2" fmla="val 79192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57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18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Скользящее окно</a:t>
            </a:r>
            <a:endParaRPr lang="ru-RU" dirty="0"/>
          </a:p>
        </p:txBody>
      </p:sp>
      <p:pic>
        <p:nvPicPr>
          <p:cNvPr id="11284" name="Picture 2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92" y="1628797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5" name="Picture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92" y="2660739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6" name="Picture 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92" y="3692681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7" name="Picture 2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92" y="472462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8" name="Picture 2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92" y="575656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9" name="Picture 2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28797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0" name="Picture 26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660739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1" name="Picture 2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692681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2" name="Picture 2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72462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3" name="Picture 29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75656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4" name="Picture 30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79" y="1628797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5" name="Picture 31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79" y="2660739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6" name="Picture 32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79" y="3692681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7" name="Picture 33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79" y="472462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8" name="Picture 34"/>
          <p:cNvPicPr>
            <a:picLocks noGrp="1" noChangeArrowheads="1"/>
          </p:cNvPicPr>
          <p:nvPr>
            <p:ph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79" y="575656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9" name="Picture 35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94" y="1628797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0" name="Picture 36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94" y="575656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1" name="Picture 37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94" y="3692681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2" name="Picture 38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94" y="2660739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3" name="Picture 39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94" y="472462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4" name="Picture 40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797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5" name="Picture 41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75656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6" name="Picture 42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92681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7" name="Picture 43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60739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8" name="Picture 44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72462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58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57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вал 30"/>
          <p:cNvSpPr/>
          <p:nvPr/>
        </p:nvSpPr>
        <p:spPr>
          <a:xfrm>
            <a:off x="5419460" y="2411686"/>
            <a:ext cx="3211718" cy="313979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388995" y="1694405"/>
            <a:ext cx="4886516" cy="49685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Классификаторы</a:t>
            </a:r>
            <a:endParaRPr lang="ru-RU" dirty="0"/>
          </a:p>
        </p:txBody>
      </p:sp>
      <p:pic>
        <p:nvPicPr>
          <p:cNvPr id="11284" name="Picture 2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72" y="229462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5" name="Picture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14" y="3343149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6" name="Picture 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991" y="3026664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7" name="Picture 2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26" y="3519938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8" name="Picture 2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18" y="5087420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9" name="Picture 2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218" y="229462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0" name="Picture 26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72" y="4806612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1" name="Picture 2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20" y="401518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2" name="Picture 2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18" y="3729094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3" name="Picture 29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208" y="4503997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4" name="Picture 30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56" y="2547938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5" name="Picture 31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08" y="3228728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6" name="Picture 32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253" y="3228728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7" name="Picture 33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253" y="4271215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8" name="Picture 34"/>
          <p:cNvPicPr>
            <a:picLocks noGrp="1" noChangeArrowheads="1"/>
          </p:cNvPicPr>
          <p:nvPr>
            <p:ph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72" y="3714728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9" name="Picture 35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218" y="4240841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0" name="Picture 36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253" y="5510940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1" name="Picture 37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93" y="4257548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2" name="Picture 38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12" y="3206681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3" name="Picture 39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48" y="3752623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4" name="Picture 40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08" y="2411686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5" name="Picture 41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26" y="5388867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6" name="Picture 42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96" y="3812565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7" name="Picture 43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96" y="3206681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08" name="Picture 44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10" y="4611515"/>
            <a:ext cx="864000" cy="9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59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Зрение человека</a:t>
            </a:r>
          </a:p>
        </p:txBody>
      </p:sp>
      <p:pic>
        <p:nvPicPr>
          <p:cNvPr id="10" name="Picture 2402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417639"/>
            <a:ext cx="6552727" cy="5107706"/>
          </a:xfrm>
          <a:prstGeom prst="rect">
            <a:avLst/>
          </a:prstGeo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07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Haar</a:t>
            </a:r>
            <a:r>
              <a:rPr lang="en-US" dirty="0" smtClean="0"/>
              <a:t> features</a:t>
            </a:r>
            <a:endParaRPr lang="ru-R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61104"/>
            <a:ext cx="3926334" cy="29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868" y="1331645"/>
            <a:ext cx="1946068" cy="209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794" y="3633479"/>
            <a:ext cx="1946068" cy="209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331645"/>
            <a:ext cx="1946068" cy="209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Прямоугольник 30"/>
          <p:cNvSpPr/>
          <p:nvPr/>
        </p:nvSpPr>
        <p:spPr>
          <a:xfrm>
            <a:off x="4935744" y="1475661"/>
            <a:ext cx="1512168" cy="2880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5366866" y="4251320"/>
            <a:ext cx="540523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8052275" y="2031613"/>
            <a:ext cx="480165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4935744" y="1763693"/>
            <a:ext cx="1512168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5893617" y="4251320"/>
            <a:ext cx="481361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4885505" y="4251320"/>
            <a:ext cx="481361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8051079" y="1599565"/>
            <a:ext cx="481361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38" name="Picture 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633479"/>
            <a:ext cx="1946068" cy="209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Прямоугольник 38"/>
          <p:cNvSpPr/>
          <p:nvPr/>
        </p:nvSpPr>
        <p:spPr>
          <a:xfrm>
            <a:off x="7310156" y="4941168"/>
            <a:ext cx="742119" cy="3600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7325715" y="5301208"/>
            <a:ext cx="726559" cy="360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60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95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HOG, LBP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574" y="5373216"/>
            <a:ext cx="34004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zone.ni.com/images/reference/en-XX/help/372916T-01/hog_histo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16832"/>
            <a:ext cx="577215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61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629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87" y="1600200"/>
            <a:ext cx="677242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62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757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2" y="2162969"/>
            <a:ext cx="37623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63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61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ru-RU" dirty="0"/>
          </a:p>
        </p:txBody>
      </p:sp>
      <p:pic>
        <p:nvPicPr>
          <p:cNvPr id="6" name="Picture 2" descr="http://nghiaho.com/wp-content/uploads/2012/02/multivariate_decision_tree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331" y="1600200"/>
            <a:ext cx="519933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64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3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Каскадный классификатор Виолы-Джонса</a:t>
            </a:r>
            <a:endParaRPr lang="ru-RU" sz="3200" dirty="0"/>
          </a:p>
        </p:txBody>
      </p:sp>
      <p:sp>
        <p:nvSpPr>
          <p:cNvPr id="4" name="Блок-схема: процесс 3"/>
          <p:cNvSpPr/>
          <p:nvPr/>
        </p:nvSpPr>
        <p:spPr>
          <a:xfrm>
            <a:off x="3203848" y="2132856"/>
            <a:ext cx="720080" cy="864096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1</a:t>
            </a:r>
            <a:endParaRPr lang="ru-RU" sz="2400" dirty="0">
              <a:solidFill>
                <a:prstClr val="black"/>
              </a:solidFill>
            </a:endParaRPr>
          </a:p>
        </p:txBody>
      </p:sp>
      <p:cxnSp>
        <p:nvCxnSpPr>
          <p:cNvPr id="5" name="Прямая со стрелкой 4"/>
          <p:cNvCxnSpPr>
            <a:stCxn id="4" idx="2"/>
            <a:endCxn id="8" idx="0"/>
          </p:cNvCxnSpPr>
          <p:nvPr/>
        </p:nvCxnSpPr>
        <p:spPr>
          <a:xfrm>
            <a:off x="3563888" y="299695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63888" y="3100898"/>
            <a:ext cx="1322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prstClr val="black"/>
                </a:solidFill>
              </a:rPr>
              <a:t>Возможно</a:t>
            </a:r>
            <a:endParaRPr lang="ru-RU" sz="2000" dirty="0">
              <a:solidFill>
                <a:prstClr val="black"/>
              </a:solidFill>
            </a:endParaRPr>
          </a:p>
        </p:txBody>
      </p:sp>
      <p:cxnSp>
        <p:nvCxnSpPr>
          <p:cNvPr id="7" name="Прямая со стрелкой 6"/>
          <p:cNvCxnSpPr>
            <a:stCxn id="4" idx="1"/>
          </p:cNvCxnSpPr>
          <p:nvPr/>
        </p:nvCxnSpPr>
        <p:spPr>
          <a:xfrm flipH="1">
            <a:off x="1907704" y="2564904"/>
            <a:ext cx="1296144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Блок-схема: процесс 7"/>
          <p:cNvSpPr/>
          <p:nvPr/>
        </p:nvSpPr>
        <p:spPr>
          <a:xfrm>
            <a:off x="3203848" y="3501008"/>
            <a:ext cx="720080" cy="792088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2</a:t>
            </a:r>
            <a:endParaRPr lang="ru-RU" sz="2400" dirty="0">
              <a:solidFill>
                <a:prstClr val="black"/>
              </a:solidFill>
            </a:endParaRPr>
          </a:p>
        </p:txBody>
      </p:sp>
      <p:cxnSp>
        <p:nvCxnSpPr>
          <p:cNvPr id="9" name="Прямая со стрелкой 8"/>
          <p:cNvCxnSpPr>
            <a:stCxn id="8" idx="2"/>
            <a:endCxn id="11" idx="0"/>
          </p:cNvCxnSpPr>
          <p:nvPr/>
        </p:nvCxnSpPr>
        <p:spPr>
          <a:xfrm>
            <a:off x="3563888" y="429309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3888" y="4325034"/>
            <a:ext cx="1322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prstClr val="black"/>
                </a:solidFill>
              </a:rPr>
              <a:t>Возможно</a:t>
            </a:r>
          </a:p>
        </p:txBody>
      </p:sp>
      <p:sp>
        <p:nvSpPr>
          <p:cNvPr id="11" name="Блок-схема: процесс 10"/>
          <p:cNvSpPr/>
          <p:nvPr/>
        </p:nvSpPr>
        <p:spPr>
          <a:xfrm>
            <a:off x="3203848" y="4725144"/>
            <a:ext cx="720080" cy="792088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</a:rPr>
              <a:t>3</a:t>
            </a: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9402173">
            <a:off x="1724192" y="2670591"/>
            <a:ext cx="1447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prstClr val="black"/>
                </a:solidFill>
              </a:rPr>
              <a:t>Точно нет</a:t>
            </a:r>
            <a:endParaRPr lang="ru-RU" sz="2000" dirty="0">
              <a:solidFill>
                <a:prstClr val="black"/>
              </a:solidFill>
            </a:endParaRPr>
          </a:p>
        </p:txBody>
      </p:sp>
      <p:cxnSp>
        <p:nvCxnSpPr>
          <p:cNvPr id="13" name="Прямая со стрелкой 12"/>
          <p:cNvCxnSpPr>
            <a:stCxn id="8" idx="1"/>
          </p:cNvCxnSpPr>
          <p:nvPr/>
        </p:nvCxnSpPr>
        <p:spPr>
          <a:xfrm flipH="1" flipV="1">
            <a:off x="1979712" y="3861048"/>
            <a:ext cx="1224136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11" idx="1"/>
          </p:cNvCxnSpPr>
          <p:nvPr/>
        </p:nvCxnSpPr>
        <p:spPr>
          <a:xfrm flipH="1" flipV="1">
            <a:off x="1979712" y="4293096"/>
            <a:ext cx="1224136" cy="8280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71227" y="3532946"/>
            <a:ext cx="1404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prstClr val="black"/>
                </a:solidFill>
              </a:rPr>
              <a:t>Точно нет</a:t>
            </a:r>
            <a:endParaRPr lang="ru-RU" sz="2000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939079">
            <a:off x="1867938" y="4356319"/>
            <a:ext cx="1423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prstClr val="black"/>
                </a:solidFill>
              </a:rPr>
              <a:t>Точно нет</a:t>
            </a:r>
            <a:endParaRPr lang="ru-RU" sz="20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2241" y="6095573"/>
            <a:ext cx="266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ru-RU" sz="2000" b="1" dirty="0" smtClean="0">
                <a:solidFill>
                  <a:prstClr val="black"/>
                </a:solidFill>
              </a:rPr>
              <a:t>Оно.</a:t>
            </a:r>
            <a:endParaRPr lang="en-US" sz="2000" b="1" dirty="0" smtClean="0">
              <a:solidFill>
                <a:prstClr val="black"/>
              </a:solidFill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3563888" y="551723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63888" y="5549170"/>
            <a:ext cx="1322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prstClr val="black"/>
                </a:solidFill>
              </a:rPr>
              <a:t>Возможно</a:t>
            </a:r>
          </a:p>
        </p:txBody>
      </p:sp>
      <p:cxnSp>
        <p:nvCxnSpPr>
          <p:cNvPr id="21" name="Прямая со стрелкой 20"/>
          <p:cNvCxnSpPr>
            <a:stCxn id="23" idx="2"/>
            <a:endCxn id="4" idx="0"/>
          </p:cNvCxnSpPr>
          <p:nvPr/>
        </p:nvCxnSpPr>
        <p:spPr>
          <a:xfrm>
            <a:off x="3561792" y="1772816"/>
            <a:ext cx="209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Блок-схема: процесс 22"/>
          <p:cNvSpPr/>
          <p:nvPr/>
        </p:nvSpPr>
        <p:spPr>
          <a:xfrm>
            <a:off x="2517676" y="1196752"/>
            <a:ext cx="2088232" cy="576064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prstClr val="black"/>
                </a:solidFill>
              </a:rPr>
              <a:t>Все кандидаты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24" name="Блок-схема: процесс 23"/>
          <p:cNvSpPr/>
          <p:nvPr/>
        </p:nvSpPr>
        <p:spPr>
          <a:xfrm>
            <a:off x="2517676" y="5877272"/>
            <a:ext cx="2088232" cy="618411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prstClr val="black"/>
                </a:solidFill>
              </a:rPr>
              <a:t>ОНО</a:t>
            </a:r>
            <a:endParaRPr lang="ru-RU" b="1" dirty="0">
              <a:solidFill>
                <a:prstClr val="black"/>
              </a:solidFill>
            </a:endParaRPr>
          </a:p>
        </p:txBody>
      </p:sp>
      <p:sp>
        <p:nvSpPr>
          <p:cNvPr id="25" name="Блок-схема: процесс 24"/>
          <p:cNvSpPr/>
          <p:nvPr/>
        </p:nvSpPr>
        <p:spPr>
          <a:xfrm>
            <a:off x="251520" y="3356992"/>
            <a:ext cx="1512168" cy="1008112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prstClr val="black"/>
                </a:solidFill>
              </a:rPr>
              <a:t>Не оно</a:t>
            </a:r>
            <a:endParaRPr lang="ru-RU" dirty="0">
              <a:solidFill>
                <a:prstClr val="black"/>
              </a:solidFill>
            </a:endParaRPr>
          </a:p>
        </p:txBody>
      </p:sp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534832"/>
              </p:ext>
            </p:extLst>
          </p:nvPr>
        </p:nvGraphicFramePr>
        <p:xfrm>
          <a:off x="4860032" y="1268760"/>
          <a:ext cx="4104456" cy="4536499"/>
        </p:xfrm>
        <a:graphic>
          <a:graphicData uri="http://schemas.openxmlformats.org/drawingml/2006/table">
            <a:tbl>
              <a:tblPr/>
              <a:tblGrid>
                <a:gridCol w="686035"/>
                <a:gridCol w="970149"/>
                <a:gridCol w="1152128"/>
                <a:gridCol w="1296144"/>
              </a:tblGrid>
              <a:tr h="41240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этап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вход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выход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отброшено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2687953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1570577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1117376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550609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566767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64,3%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364221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165587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54,5%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198634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88950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55,2%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109684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50606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53,9%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59078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21345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63,9%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37733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19538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48,2%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18195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7651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57,9%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2409"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4721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55,2%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65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14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Содержимое 3" descr="out8x5_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220189" cy="6915141"/>
          </a:xfr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66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Содержимое 3" descr="out8x5_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220189" cy="6915141"/>
          </a:xfr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67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Содержимое 3" descr="out8x5_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220189" cy="6915141"/>
          </a:xfr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68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28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Содержимое 3" descr="out8x5_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220189" cy="6915141"/>
          </a:xfrm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69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Зрение человека. Сетчатка</a:t>
            </a:r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109466"/>
            <a:ext cx="2772614" cy="312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27984" y="1340768"/>
            <a:ext cx="451136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prstClr val="black"/>
                </a:solidFill>
              </a:rPr>
              <a:t>110-125 млн палочек (яркость)</a:t>
            </a:r>
          </a:p>
          <a:p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ru-RU" sz="2400" dirty="0" smtClean="0">
                <a:solidFill>
                  <a:prstClr val="black"/>
                </a:solidFill>
              </a:rPr>
              <a:t>- пик чувствительности 498нм</a:t>
            </a:r>
          </a:p>
          <a:p>
            <a:r>
              <a:rPr lang="ru-RU" sz="2400" dirty="0" smtClean="0">
                <a:solidFill>
                  <a:prstClr val="black"/>
                </a:solidFill>
              </a:rPr>
              <a:t> - 2-3 фотонов достаточно</a:t>
            </a:r>
          </a:p>
          <a:p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ru-RU" sz="2400" dirty="0" smtClean="0">
                <a:solidFill>
                  <a:prstClr val="black"/>
                </a:solidFill>
              </a:rPr>
              <a:t>- инерционны</a:t>
            </a:r>
          </a:p>
          <a:p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ru-RU" sz="2400" dirty="0" smtClean="0">
                <a:solidFill>
                  <a:prstClr val="black"/>
                </a:solidFill>
              </a:rPr>
              <a:t>- периферическое зрение</a:t>
            </a:r>
          </a:p>
          <a:p>
            <a:endParaRPr lang="ru-RU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6-7 </a:t>
            </a:r>
            <a:r>
              <a:rPr lang="ru-RU" sz="2400" dirty="0">
                <a:solidFill>
                  <a:prstClr val="black"/>
                </a:solidFill>
              </a:rPr>
              <a:t>млн колбочек (цвет)</a:t>
            </a:r>
          </a:p>
          <a:p>
            <a:r>
              <a:rPr lang="ru-RU" sz="2400" dirty="0" smtClean="0">
                <a:solidFill>
                  <a:prstClr val="black"/>
                </a:solidFill>
              </a:rPr>
              <a:t> - в 100 раз менее чувствительны</a:t>
            </a:r>
          </a:p>
          <a:p>
            <a:r>
              <a:rPr lang="ru-RU" sz="2400" dirty="0" smtClean="0">
                <a:solidFill>
                  <a:prstClr val="black"/>
                </a:solidFill>
              </a:rPr>
              <a:t> - менее инерционны</a:t>
            </a:r>
          </a:p>
          <a:p>
            <a:r>
              <a:rPr lang="ru-RU" sz="2400" dirty="0">
                <a:solidFill>
                  <a:prstClr val="black"/>
                </a:solidFill>
              </a:rPr>
              <a:t> </a:t>
            </a:r>
            <a:r>
              <a:rPr lang="ru-RU" sz="2400" dirty="0" smtClean="0">
                <a:solidFill>
                  <a:prstClr val="black"/>
                </a:solidFill>
              </a:rPr>
              <a:t>- 3 вида:</a:t>
            </a:r>
          </a:p>
          <a:p>
            <a:endParaRPr lang="ru-RU" sz="2400" dirty="0" smtClean="0">
              <a:solidFill>
                <a:prstClr val="black"/>
              </a:solidFill>
            </a:endParaRPr>
          </a:p>
          <a:p>
            <a:endParaRPr lang="ru-RU" sz="2400" dirty="0">
              <a:solidFill>
                <a:prstClr val="black"/>
              </a:solidFill>
            </a:endParaRPr>
          </a:p>
          <a:p>
            <a:endParaRPr lang="ru-RU" sz="24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368226"/>
              </p:ext>
            </p:extLst>
          </p:nvPr>
        </p:nvGraphicFramePr>
        <p:xfrm>
          <a:off x="4716016" y="5085184"/>
          <a:ext cx="4680519" cy="126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088"/>
                <a:gridCol w="1440160"/>
                <a:gridCol w="24482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443 </a:t>
                      </a:r>
                      <a:r>
                        <a:rPr lang="ru-RU" sz="2400" dirty="0" err="1"/>
                        <a:t>нм</a:t>
                      </a:r>
                      <a:endParaRPr lang="ru-RU" sz="24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синий</a:t>
                      </a:r>
                    </a:p>
                  </a:txBody>
                  <a:tcPr marL="28575" marR="28575" marT="28575" marB="28575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M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544 нм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зелёный</a:t>
                      </a:r>
                    </a:p>
                  </a:txBody>
                  <a:tcPr marL="28575" marR="28575" marT="28575" marB="28575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L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570 нм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красный</a:t>
                      </a:r>
                    </a:p>
                  </a:txBody>
                  <a:tcPr marL="28575" marR="28575" marT="28575" marB="28575" anchor="ctr"/>
                </a:tc>
              </a:tr>
            </a:tbl>
          </a:graphicData>
        </a:graphic>
      </p:graphicFrame>
      <p:pic>
        <p:nvPicPr>
          <p:cNvPr id="3074" name="Picture 2" descr="Картинки по запросу глаз человека анатом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262163"/>
            <a:ext cx="4128393" cy="184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955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87" y="1600200"/>
            <a:ext cx="784782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70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62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64" y="1901085"/>
            <a:ext cx="7727784" cy="376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71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36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1" y="1484784"/>
            <a:ext cx="7303319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72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8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точки: поиск плоских объектов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73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" name="Объект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560" y="1379975"/>
            <a:ext cx="8208912" cy="4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49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тут…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74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Picture 2" descr="http://eblearn.sourceforge.net/lib/exe/lenet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0" y="2564904"/>
            <a:ext cx="889109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75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074" name="Picture 2" descr="https://camo.githubusercontent.com/ad9b147ed3a5f48ffb7c3540711c15aa04ce49c6/687474703a2f2f7777772e63732e756e632e6564752f7e776c69752f7061706572732f7373642e706e6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9" y="2132856"/>
            <a:ext cx="8654629" cy="324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864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CNN: Single Shot Detection </a:t>
            </a:r>
            <a:r>
              <a:rPr lang="en-US" smtClean="0"/>
              <a:t>&amp; Classification</a:t>
            </a:r>
            <a:endParaRPr lang="ru-RU" dirty="0"/>
          </a:p>
        </p:txBody>
      </p:sp>
      <p:pic>
        <p:nvPicPr>
          <p:cNvPr id="1026" name="Picture 2" descr="http://pjreddie.com/media/image/Screen_Shot_2015-06-10_at_11.24.39_A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52736"/>
            <a:ext cx="7003408" cy="591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76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9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 Image Segmentation</a:t>
            </a:r>
            <a:endParaRPr lang="ru-RU" dirty="0"/>
          </a:p>
        </p:txBody>
      </p:sp>
      <p:pic>
        <p:nvPicPr>
          <p:cNvPr id="6146" name="Picture 2" descr="http://www.robots.ox.ac.uk/~szheng/imgs/sample_results_CRFasRNN_v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34"/>
          <a:stretch/>
        </p:blipFill>
        <p:spPr bwMode="auto">
          <a:xfrm>
            <a:off x="1331640" y="1268760"/>
            <a:ext cx="6696744" cy="512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77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</a:t>
            </a:r>
            <a:r>
              <a:rPr lang="en-US" dirty="0" smtClean="0"/>
              <a:t>Pose Estimation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78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14282" y="6073551"/>
            <a:ext cx="88222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https</a:t>
            </a:r>
            <a:r>
              <a:rPr lang="en-US" sz="1400" dirty="0"/>
              <a:t>://</a:t>
            </a:r>
            <a:r>
              <a:rPr lang="en-US" sz="1400" dirty="0" smtClean="0"/>
              <a:t>github.com/ZheC/Realtime_Multi-Person_Pose_Estimation</a:t>
            </a:r>
            <a:endParaRPr lang="en-US" sz="1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4" y="1375787"/>
            <a:ext cx="8344712" cy="46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0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CNN: Deep Art</a:t>
            </a:r>
            <a:endParaRPr lang="ru-RU" dirty="0"/>
          </a:p>
        </p:txBody>
      </p:sp>
      <p:pic>
        <p:nvPicPr>
          <p:cNvPr id="2050" name="Picture 2" descr="https://no2147483647.files.wordpress.com/2015/12/pogo-vangogh-mxnet_600px.png?w=100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7" y="1988840"/>
            <a:ext cx="8640957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79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0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Изображения в памяти компьютера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233186"/>
              </p:ext>
            </p:extLst>
          </p:nvPr>
        </p:nvGraphicFramePr>
        <p:xfrm>
          <a:off x="445237" y="1626749"/>
          <a:ext cx="7931220" cy="4106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  <a:gridCol w="396561"/>
              </a:tblGrid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04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</a:t>
            </a:r>
            <a:endParaRPr lang="ru-RU" dirty="0"/>
          </a:p>
        </p:txBody>
      </p:sp>
      <p:pic>
        <p:nvPicPr>
          <p:cNvPr id="2050" name="Picture 2" descr="http://static.boredpanda.com/blog/wp-content/uploads/2016/03/inceptionism-neural-network-deep-dream-art-45__605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86" y="1385392"/>
            <a:ext cx="9121013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80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1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</a:t>
            </a:r>
            <a:endParaRPr lang="ru-RU" dirty="0"/>
          </a:p>
        </p:txBody>
      </p:sp>
      <p:pic>
        <p:nvPicPr>
          <p:cNvPr id="4098" name="Picture 2" descr="Pictures Combined Using Neural Net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1" y="1484785"/>
            <a:ext cx="9030246" cy="532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81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Leoscar</a:t>
            </a:r>
            <a:endParaRPr lang="ru-RU" dirty="0"/>
          </a:p>
        </p:txBody>
      </p:sp>
      <p:pic>
        <p:nvPicPr>
          <p:cNvPr id="5122" name="Picture 2" descr="Pictures Combined Using Neural Net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7" y="1917298"/>
            <a:ext cx="8922069" cy="489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82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78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</a:t>
            </a:r>
            <a:r>
              <a:rPr lang="en-US" dirty="0" smtClean="0"/>
              <a:t> </a:t>
            </a:r>
            <a:r>
              <a:rPr lang="ru-RU" dirty="0" smtClean="0"/>
              <a:t>кот</a:t>
            </a:r>
            <a:endParaRPr lang="ru-RU" dirty="0"/>
          </a:p>
        </p:txBody>
      </p:sp>
      <p:pic>
        <p:nvPicPr>
          <p:cNvPr id="3074" name="Picture 2" descr="http://static.boredpanda.com/blog/wp-content/uploads/2016/03/inceptionism-neural-network-deep-dream-art-42__60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4378"/>
            <a:ext cx="9121013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83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9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Colorization</a:t>
            </a:r>
            <a:endParaRPr lang="ru-RU" dirty="0"/>
          </a:p>
        </p:txBody>
      </p:sp>
      <p:pic>
        <p:nvPicPr>
          <p:cNvPr id="1026" name="Picture 2" descr="http://petapixel.com/assets/uploads/2016/03/colorized-800x52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15179"/>
            <a:ext cx="7661474" cy="506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84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Neural Artistic Captions</a:t>
            </a:r>
            <a:br>
              <a:rPr lang="en-US" b="1" dirty="0"/>
            </a:b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85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100" name="Picture 4" descr="http://www.cs.toronto.edu/~rkiros/coco_dev/COCO_val2014_000000099242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8" y="1988840"/>
            <a:ext cx="5040560" cy="335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5220072" y="1859340"/>
            <a:ext cx="36724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Later on the eighth day , Billy was a friend of a man who lived on his own . He did </a:t>
            </a:r>
            <a:r>
              <a:rPr lang="en-US" dirty="0" err="1">
                <a:solidFill>
                  <a:prstClr val="black"/>
                </a:solidFill>
              </a:rPr>
              <a:t>n't</a:t>
            </a:r>
            <a:r>
              <a:rPr lang="en-US" dirty="0">
                <a:solidFill>
                  <a:prstClr val="black"/>
                </a:solidFill>
              </a:rPr>
              <a:t> know how far away they were , and if he was to survive the fall . His mind raced , trying not to show any signs of weakness . The wind ruffled the snow and ice in the snow . He had no idea how many times he was going to climb into the mountains . He told me to stay on the ground for a while , but if I find out what s going on , we should go on foot . Sam and Si Lei joined us in the army . 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5839473"/>
            <a:ext cx="4584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http://www.cs.toronto.edu/~rkiros/adv_L.html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Компьютер играет в игры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86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2050" name="Picture 2" descr="https://i.ytimg.com/vi/qv6UVOQ0F44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19" y="1600200"/>
            <a:ext cx="6082562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190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OpenCV4: </a:t>
            </a:r>
          </a:p>
          <a:p>
            <a:pPr lvl="1"/>
            <a:r>
              <a:rPr lang="en-US" dirty="0" smtClean="0"/>
              <a:t>DNN: </a:t>
            </a:r>
            <a:r>
              <a:rPr lang="ru-RU" dirty="0" smtClean="0"/>
              <a:t>поддержка популярных архитектур и </a:t>
            </a:r>
            <a:r>
              <a:rPr lang="ru-RU" dirty="0" err="1" smtClean="0"/>
              <a:t>бэкэндов</a:t>
            </a:r>
            <a:endParaRPr lang="en-US" dirty="0" smtClean="0"/>
          </a:p>
          <a:p>
            <a:pPr lvl="1"/>
            <a:r>
              <a:rPr lang="en-US" dirty="0" smtClean="0"/>
              <a:t>Graph API: </a:t>
            </a:r>
            <a:r>
              <a:rPr lang="ru-RU" dirty="0" err="1" smtClean="0"/>
              <a:t>фреймворк</a:t>
            </a:r>
            <a:r>
              <a:rPr lang="ru-RU" dirty="0" smtClean="0"/>
              <a:t> для обработки изображений на основе </a:t>
            </a:r>
            <a:r>
              <a:rPr lang="ru-RU" dirty="0" err="1" smtClean="0"/>
              <a:t>графовой</a:t>
            </a:r>
            <a:r>
              <a:rPr lang="ru-RU" dirty="0"/>
              <a:t> </a:t>
            </a:r>
            <a:r>
              <a:rPr lang="ru-RU" dirty="0" smtClean="0"/>
              <a:t>модели вычислений</a:t>
            </a:r>
          </a:p>
          <a:p>
            <a:pPr lvl="1"/>
            <a:r>
              <a:rPr lang="ru-RU" dirty="0" smtClean="0"/>
              <a:t>Оптимизации и ускорение (особенно, на </a:t>
            </a:r>
            <a:r>
              <a:rPr lang="en-US" dirty="0" smtClean="0"/>
              <a:t>intel </a:t>
            </a:r>
            <a:r>
              <a:rPr lang="ru-RU" dirty="0" smtClean="0"/>
              <a:t>архитектурах)</a:t>
            </a:r>
            <a:endParaRPr lang="en-US" dirty="0" smtClean="0"/>
          </a:p>
          <a:p>
            <a:pPr lvl="1"/>
            <a:r>
              <a:rPr lang="ru-RU" dirty="0" smtClean="0"/>
              <a:t>Удалено множество устаревшего кода, редко используемые модули перенесены в </a:t>
            </a:r>
            <a:r>
              <a:rPr lang="en-US" dirty="0" err="1" smtClean="0"/>
              <a:t>contrib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87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4863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G-API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3" y="1268760"/>
            <a:ext cx="8954934" cy="511256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pc="-18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GMat</a:t>
            </a:r>
            <a:r>
              <a:rPr lang="en-US" spc="-18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in;</a:t>
            </a:r>
          </a:p>
          <a:p>
            <a:pPr marL="0" indent="0">
              <a:buNone/>
            </a:pP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GMat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vga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      =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gapi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::resize(in, Size(), 0.5, 0.5);</a:t>
            </a:r>
          </a:p>
          <a:p>
            <a:pPr marL="0" indent="0">
              <a:buNone/>
            </a:pP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GMat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 gray     =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gapi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::BGR2Gray(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vga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GMat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 blurred  =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gapi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::blur(gray, Size(5,5));</a:t>
            </a:r>
          </a:p>
          <a:p>
            <a:pPr marL="0" indent="0">
              <a:buNone/>
            </a:pP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GMat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 edges    =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gapi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::Canny(blurred, 32, 128, 3);</a:t>
            </a:r>
          </a:p>
          <a:p>
            <a:pPr marL="0" indent="0">
              <a:buNone/>
            </a:pP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GMat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b,g,r</a:t>
            </a:r>
            <a:r>
              <a:rPr lang="en-US" spc="-18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pc="-1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::tie(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b,g,r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)   =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gapi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::split3(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vga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GMat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 out      =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gapi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::merge3(b, g | edges, r);</a:t>
            </a:r>
          </a:p>
          <a:p>
            <a:pPr marL="0" indent="0">
              <a:buNone/>
            </a:pP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GComputation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 ac(in, out);</a:t>
            </a:r>
          </a:p>
          <a:p>
            <a:pPr marL="0" indent="0">
              <a:buNone/>
            </a:pPr>
            <a:endParaRPr lang="en-US" spc="-18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pc="-18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input_frame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output_frame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VideoCapture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 cap(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[1]);</a:t>
            </a:r>
          </a:p>
          <a:p>
            <a:pPr marL="0" indent="0">
              <a:buNone/>
            </a:pP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CV_Assert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cap.read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input_frame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0" indent="0">
              <a:buNone/>
            </a:pP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do {</a:t>
            </a:r>
          </a:p>
          <a:p>
            <a:pPr marL="0" indent="0">
              <a:buNone/>
            </a:pP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ac.apply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input_frame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output_frame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imshow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("output",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output_frame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} while (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cap.read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input_frame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</a:t>
            </a:r>
            <a:r>
              <a:rPr lang="en-US" spc="-18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waitKey</a:t>
            </a:r>
            <a:r>
              <a:rPr lang="en-US" spc="-180" dirty="0">
                <a:latin typeface="Courier New" panose="02070309020205020404" pitchFamily="49" charset="0"/>
                <a:cs typeface="Courier New" panose="02070309020205020404" pitchFamily="49" charset="0"/>
              </a:rPr>
              <a:t>(30) &lt; 0);</a:t>
            </a:r>
            <a:endParaRPr lang="ru-RU" spc="-18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88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26" name="Picture 2" descr="dem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420888"/>
            <a:ext cx="359128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317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19-24 ноября, Вогоград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roboschool, </a:t>
            </a:r>
            <a:r>
              <a:rPr lang="ru-RU" smtClean="0"/>
              <a:t>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89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87690" y="5229200"/>
            <a:ext cx="60161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800" dirty="0"/>
              <a:t>Александр Катаев</a:t>
            </a:r>
          </a:p>
          <a:p>
            <a:pPr algn="r"/>
            <a:r>
              <a:rPr lang="en-US" sz="2800" dirty="0" smtClean="0">
                <a:hlinkClick r:id="rId3"/>
              </a:rPr>
              <a:t>alexander.kataev@singularis-lab.com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6561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изображений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525" y="1556792"/>
            <a:ext cx="45259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19-24 ноября, Вогоград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white">
                    <a:lumMod val="95000"/>
                  </a:prstClr>
                </a:solidFill>
              </a:rPr>
              <a:t>roboschool, </a:t>
            </a:r>
            <a:r>
              <a:rPr lang="ru-RU" smtClean="0">
                <a:solidFill>
                  <a:prstClr val="white">
                    <a:lumMod val="95000"/>
                  </a:prstClr>
                </a:solidFill>
              </a:rPr>
              <a:t>Волгоград</a:t>
            </a:r>
            <a:endParaRPr lang="ru-RU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9</a:t>
            </a:fld>
            <a:endParaRPr lang="ru-RU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1700808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</a:rPr>
              <a:t>Видимые изображения </a:t>
            </a:r>
            <a:r>
              <a:rPr lang="ru-RU" dirty="0" smtClean="0">
                <a:solidFill>
                  <a:prstClr val="black"/>
                </a:solidFill>
              </a:rPr>
              <a:t>(монохромные и цветные</a:t>
            </a:r>
            <a:r>
              <a:rPr lang="ru-RU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1026" name="Picture 2" descr="Картинки по запросу рисунок кот саймо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0"/>
          <a:stretch/>
        </p:blipFill>
        <p:spPr bwMode="auto">
          <a:xfrm>
            <a:off x="144488" y="3186378"/>
            <a:ext cx="3851448" cy="311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7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- Singularis Lab 4.3 .potx" id="{B46AF7C4-1188-4A8F-8374-CE000DA44320}" vid="{D1EA0039-DB49-4546-BC1D-B346FEDD3036}"/>
    </a:ext>
  </a:extLst>
</a:theme>
</file>

<file path=ppt/theme/theme2.xml><?xml version="1.0" encoding="utf-8"?>
<a:theme xmlns:a="http://schemas.openxmlformats.org/drawingml/2006/main" name="1_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23020</TotalTime>
  <Words>2196</Words>
  <Application>Microsoft Office PowerPoint</Application>
  <PresentationFormat>Экран (4:3)</PresentationFormat>
  <Paragraphs>744</Paragraphs>
  <Slides>89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89</vt:i4>
      </vt:variant>
    </vt:vector>
  </HeadingPairs>
  <TitlesOfParts>
    <vt:vector size="94" baseType="lpstr">
      <vt:lpstr>Arial</vt:lpstr>
      <vt:lpstr>Calibri</vt:lpstr>
      <vt:lpstr>Courier New</vt:lpstr>
      <vt:lpstr>Template SL</vt:lpstr>
      <vt:lpstr>1_Template SL</vt:lpstr>
      <vt:lpstr>Введение в компьютерное зрение и библиотеку OpenCV</vt:lpstr>
      <vt:lpstr>Графика, зрение, обработка изображений</vt:lpstr>
      <vt:lpstr>Зрение человека</vt:lpstr>
      <vt:lpstr>Зрение человека</vt:lpstr>
      <vt:lpstr>Зрение человека</vt:lpstr>
      <vt:lpstr>Зрение человека</vt:lpstr>
      <vt:lpstr>Зрение человека. Сетчатка</vt:lpstr>
      <vt:lpstr>Изображения в памяти компьютера</vt:lpstr>
      <vt:lpstr>Примеры изображений</vt:lpstr>
      <vt:lpstr>Примеры изображений</vt:lpstr>
      <vt:lpstr>Примеры изображений</vt:lpstr>
      <vt:lpstr>Примеры изображений</vt:lpstr>
      <vt:lpstr>Источники изображений</vt:lpstr>
      <vt:lpstr>Маленькие и большие камеры</vt:lpstr>
      <vt:lpstr>Какие данные или свойства?</vt:lpstr>
      <vt:lpstr>Компьютерное зрение: Приложения</vt:lpstr>
      <vt:lpstr>Машинное зрение</vt:lpstr>
      <vt:lpstr>Умные камеры</vt:lpstr>
      <vt:lpstr>Системы безопасности</vt:lpstr>
      <vt:lpstr>Идентификация по лицу</vt:lpstr>
      <vt:lpstr>Найди любого ВКонтакте!</vt:lpstr>
      <vt:lpstr>Видео аналитика в розничной торговле</vt:lpstr>
      <vt:lpstr>Изображение глубины</vt:lpstr>
      <vt:lpstr>Структурированное освещение</vt:lpstr>
      <vt:lpstr>SL vs ToF</vt:lpstr>
      <vt:lpstr>Изображение глубины</vt:lpstr>
      <vt:lpstr>Стереозрение</vt:lpstr>
      <vt:lpstr>Structure From Motion</vt:lpstr>
      <vt:lpstr>modern CV: Structure From Motion</vt:lpstr>
      <vt:lpstr>Фотограмметрия</vt:lpstr>
      <vt:lpstr>Трехмерное сканирование</vt:lpstr>
      <vt:lpstr>Трехмерное сканирование</vt:lpstr>
      <vt:lpstr>Одна из 11 фотографий</vt:lpstr>
      <vt:lpstr>Облако точек</vt:lpstr>
      <vt:lpstr>Захват мимики</vt:lpstr>
      <vt:lpstr>Захват мимики</vt:lpstr>
      <vt:lpstr>Перенос мимики на 3д модель</vt:lpstr>
      <vt:lpstr>Дополненная реальность</vt:lpstr>
      <vt:lpstr>Дополненная реальность</vt:lpstr>
      <vt:lpstr>Дополненная реальность</vt:lpstr>
      <vt:lpstr>Image Based Rendering</vt:lpstr>
      <vt:lpstr>Трекинг объектов</vt:lpstr>
      <vt:lpstr>Распознавание текста</vt:lpstr>
      <vt:lpstr>Детектирование (поиск) объектов</vt:lpstr>
      <vt:lpstr>Поиск по цвету</vt:lpstr>
      <vt:lpstr>Поиск по цвету</vt:lpstr>
      <vt:lpstr>Meanshift и Camshift</vt:lpstr>
      <vt:lpstr>Преобразование Хафа</vt:lpstr>
      <vt:lpstr>HoughLines, HoughCircles</vt:lpstr>
      <vt:lpstr>Сопоставление с шаблоном</vt:lpstr>
      <vt:lpstr>Blob detection</vt:lpstr>
      <vt:lpstr>Фильтры в Blob detection</vt:lpstr>
      <vt:lpstr>Контуры</vt:lpstr>
      <vt:lpstr>Аппроксимация контуров</vt:lpstr>
      <vt:lpstr>Background segmentation</vt:lpstr>
      <vt:lpstr>GrabCut</vt:lpstr>
      <vt:lpstr>Скользящее окно + классификатор</vt:lpstr>
      <vt:lpstr>Скользящее окно</vt:lpstr>
      <vt:lpstr>Классификаторы</vt:lpstr>
      <vt:lpstr>Haar features</vt:lpstr>
      <vt:lpstr>HOG, LBP</vt:lpstr>
      <vt:lpstr>Decision tree</vt:lpstr>
      <vt:lpstr>ANN</vt:lpstr>
      <vt:lpstr>SVM</vt:lpstr>
      <vt:lpstr>Каскадный классификатор Виолы-Джонса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</vt:lpstr>
      <vt:lpstr>Результат</vt:lpstr>
      <vt:lpstr>Результат</vt:lpstr>
      <vt:lpstr>Ключевые точки: поиск плоских объектов</vt:lpstr>
      <vt:lpstr>И тут…</vt:lpstr>
      <vt:lpstr>SSD</vt:lpstr>
      <vt:lpstr>CNN: Single Shot Detection &amp; Classification</vt:lpstr>
      <vt:lpstr>Neural Network Image Segmentation</vt:lpstr>
      <vt:lpstr>Deep Pose Estimation</vt:lpstr>
      <vt:lpstr>CNN: Deep Art</vt:lpstr>
      <vt:lpstr>Art</vt:lpstr>
      <vt:lpstr>И еще</vt:lpstr>
      <vt:lpstr>Leoscar</vt:lpstr>
      <vt:lpstr>И еще кот</vt:lpstr>
      <vt:lpstr>Colorization</vt:lpstr>
      <vt:lpstr>Neural Artistic Captions </vt:lpstr>
      <vt:lpstr>Компьютер играет в игры</vt:lpstr>
      <vt:lpstr>OpenCV</vt:lpstr>
      <vt:lpstr>G-API</vt:lpstr>
      <vt:lpstr>Вопросы?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Катаев Александр</cp:lastModifiedBy>
  <cp:revision>521</cp:revision>
  <dcterms:created xsi:type="dcterms:W3CDTF">2015-09-12T11:25:34Z</dcterms:created>
  <dcterms:modified xsi:type="dcterms:W3CDTF">2018-11-20T12:51:33Z</dcterms:modified>
</cp:coreProperties>
</file>